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6858000" cx="12192000"/>
  <p:notesSz cx="7010400" cy="9296400"/>
  <p:embeddedFontLst>
    <p:embeddedFont>
      <p:font typeface="Roboto Thin"/>
      <p:regular r:id="rId46"/>
      <p:bold r:id="rId47"/>
      <p:italic r:id="rId48"/>
      <p:boldItalic r:id="rId49"/>
    </p:embeddedFont>
    <p:embeddedFont>
      <p:font typeface="Roboto Medium"/>
      <p:regular r:id="rId50"/>
      <p:bold r:id="rId51"/>
      <p:italic r:id="rId52"/>
      <p:boldItalic r:id="rId53"/>
    </p:embeddedFont>
    <p:embeddedFont>
      <p:font typeface="Robo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gvLlcWPXvOFwZYBdts1ii4XwiP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9D3164-ECD2-4875-8C6B-692017B278A1}">
  <a:tblStyle styleId="{549D3164-ECD2-4875-8C6B-692017B278A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RobotoThin-regular.fntdata"/><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Thin-italic.fntdata"/><Relationship Id="rId47" Type="http://schemas.openxmlformats.org/officeDocument/2006/relationships/font" Target="fonts/RobotoThin-bold.fntdata"/><Relationship Id="rId49" Type="http://schemas.openxmlformats.org/officeDocument/2006/relationships/font" Target="fonts/RobotoThin-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edium-bold.fntdata"/><Relationship Id="rId50" Type="http://schemas.openxmlformats.org/officeDocument/2006/relationships/font" Target="fonts/RobotoMedium-regular.fntdata"/><Relationship Id="rId53" Type="http://schemas.openxmlformats.org/officeDocument/2006/relationships/font" Target="fonts/RobotoMedium-boldItalic.fntdata"/><Relationship Id="rId52" Type="http://schemas.openxmlformats.org/officeDocument/2006/relationships/font" Target="fonts/RobotoMedium-italic.fntdata"/><Relationship Id="rId11" Type="http://schemas.openxmlformats.org/officeDocument/2006/relationships/slide" Target="slides/slide4.xml"/><Relationship Id="rId55" Type="http://schemas.openxmlformats.org/officeDocument/2006/relationships/font" Target="fonts/Roboto-bold.fntdata"/><Relationship Id="rId10" Type="http://schemas.openxmlformats.org/officeDocument/2006/relationships/slide" Target="slides/slide3.xml"/><Relationship Id="rId54" Type="http://schemas.openxmlformats.org/officeDocument/2006/relationships/font" Target="fonts/Roboto-regular.fntdata"/><Relationship Id="rId13" Type="http://schemas.openxmlformats.org/officeDocument/2006/relationships/slide" Target="slides/slide6.xml"/><Relationship Id="rId57" Type="http://schemas.openxmlformats.org/officeDocument/2006/relationships/font" Target="fonts/Roboto-boldItalic.fntdata"/><Relationship Id="rId12" Type="http://schemas.openxmlformats.org/officeDocument/2006/relationships/slide" Target="slides/slide5.xml"/><Relationship Id="rId56" Type="http://schemas.openxmlformats.org/officeDocument/2006/relationships/font" Target="fonts/Roboto-italic.fntdata"/><Relationship Id="rId15" Type="http://schemas.openxmlformats.org/officeDocument/2006/relationships/slide" Target="slides/slide8.xml"/><Relationship Id="rId14" Type="http://schemas.openxmlformats.org/officeDocument/2006/relationships/slide" Target="slides/slide7.xml"/><Relationship Id="rId58"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47" name="Google Shape;247;p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ce2b492fb_0_372: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308" name="Google Shape;308;g13ce2b492fb_0_37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c4f765913_3_272: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315" name="Google Shape;315;g13c4f765913_3_27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c4f765913_2_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361" name="Google Shape;361;g13c4f765913_2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3ce2b492fb_0_388: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370" name="Google Shape;370;g13ce2b492fb_0_38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1: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379" name="Google Shape;379;p1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cd30bf01c_0_32: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389" name="Google Shape;389;g13cd30bf01c_0_3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3c4f765913_1_4: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398" name="Google Shape;398;g13c4f765913_1_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c4f765913_0_8: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407" name="Google Shape;407;g13c4f765913_0_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cd30bf01c_0_19: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415" name="Google Shape;415;g13cd30bf01c_0_1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3cd30bf01c_0_125: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424" name="Google Shape;424;g13cd30bf01c_0_12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51" name="Google Shape;251;p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2: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469" name="Google Shape;469;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3c423328ab_0_29: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492" name="Google Shape;492;g13c423328ab_0_2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3c423328ab_0_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07" name="Google Shape;507;g13c423328ab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c423328ab_0_5: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20" name="Google Shape;520;g13c423328ab_0_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c4f765913_1_14: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34" name="Google Shape;534;g13c4f765913_1_1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3c4c53af67_0_4: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43" name="Google Shape;543;g13c4c53af67_0_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c4c53af67_0_21: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13c4c53af67_0_21: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53" name="Google Shape;553;g13c4c53af67_0_21:notes"/>
          <p:cNvSpPr txBox="1"/>
          <p:nvPr>
            <p:ph idx="12" type="sldNum"/>
          </p:nvPr>
        </p:nvSpPr>
        <p:spPr>
          <a:xfrm>
            <a:off x="3970938" y="8829967"/>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3c4c53af67_0_4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13c4c53af67_0_48: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62" name="Google Shape;562;g13c4c53af67_0_48:notes"/>
          <p:cNvSpPr txBox="1"/>
          <p:nvPr>
            <p:ph idx="12" type="sldNum"/>
          </p:nvPr>
        </p:nvSpPr>
        <p:spPr>
          <a:xfrm>
            <a:off x="3970938" y="8829967"/>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3c4c53af67_0_62: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g13c4c53af67_0_62: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74" name="Google Shape;574;g13c4c53af67_0_62:notes"/>
          <p:cNvSpPr txBox="1"/>
          <p:nvPr>
            <p:ph idx="12" type="sldNum"/>
          </p:nvPr>
        </p:nvSpPr>
        <p:spPr>
          <a:xfrm>
            <a:off x="3970938" y="8829967"/>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3c4c53af67_0_7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13c4c53af67_0_76: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84" name="Google Shape;584;g13c4c53af67_0_76:notes"/>
          <p:cNvSpPr txBox="1"/>
          <p:nvPr>
            <p:ph idx="12" type="sldNum"/>
          </p:nvPr>
        </p:nvSpPr>
        <p:spPr>
          <a:xfrm>
            <a:off x="3970938" y="8829967"/>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4: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57" name="Google Shape;257;p4: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3c4c53af67_0_8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13c4c53af67_0_89: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596" name="Google Shape;596;g13c4c53af67_0_89:notes"/>
          <p:cNvSpPr txBox="1"/>
          <p:nvPr>
            <p:ph idx="12" type="sldNum"/>
          </p:nvPr>
        </p:nvSpPr>
        <p:spPr>
          <a:xfrm>
            <a:off x="3970938" y="8829967"/>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3c4f765913_1_2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g13c4f765913_1_27: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06" name="Google Shape;606;g13c4f765913_1_27:notes"/>
          <p:cNvSpPr txBox="1"/>
          <p:nvPr>
            <p:ph idx="12" type="sldNum"/>
          </p:nvPr>
        </p:nvSpPr>
        <p:spPr>
          <a:xfrm>
            <a:off x="3970938" y="8829967"/>
            <a:ext cx="3037800" cy="466500"/>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13: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27" name="Google Shape;627;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3c4e0a7891_0_93: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35" name="Google Shape;635;g13c4e0a7891_0_9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3c4e0a7891_0_18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44" name="Google Shape;644;g13c4e0a7891_0_18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c4f765913_9_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55" name="Google Shape;655;g13c4f765913_9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3c40f5f969_0_343: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63" name="Google Shape;663;g13c40f5f969_0_343: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17: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699" name="Google Shape;699;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8: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706" name="Google Shape;706;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5: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62" name="Google Shape;262;p5: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6: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69" name="Google Shape;269;p6: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7: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74" name="Google Shape;274;p7: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cdd379831_0_0: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80" name="Google Shape;280;g13cdd379831_0_0: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9: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291" name="Google Shape;291;p9: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cd30bf01c_0_158:notes"/>
          <p:cNvSpPr txBox="1"/>
          <p:nvPr>
            <p:ph idx="1" type="body"/>
          </p:nvPr>
        </p:nvSpPr>
        <p:spPr>
          <a:xfrm>
            <a:off x="701040" y="4473892"/>
            <a:ext cx="5608200" cy="3660600"/>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300" name="Google Shape;300;g13cd30bf01c_0_158:notes"/>
          <p:cNvSpPr/>
          <p:nvPr>
            <p:ph idx="2" type="sldImg"/>
          </p:nvPr>
        </p:nvSpPr>
        <p:spPr>
          <a:xfrm>
            <a:off x="717550" y="1162050"/>
            <a:ext cx="5575200" cy="3136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
        <p:nvSpPr>
          <p:cNvPr id="18" name="Google Shape;1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21" name="Google Shape;21;p20"/>
          <p:cNvPicPr preferRelativeResize="0"/>
          <p:nvPr/>
        </p:nvPicPr>
        <p:blipFill rotWithShape="1">
          <a:blip r:embed="rId2">
            <a:alphaModFix amt="50000"/>
          </a:blip>
          <a:srcRect b="25233" l="0" r="10760" t="0"/>
          <a:stretch/>
        </p:blipFill>
        <p:spPr>
          <a:xfrm>
            <a:off x="6935254" y="1840585"/>
            <a:ext cx="5256746" cy="5017416"/>
          </a:xfrm>
          <a:prstGeom prst="rect">
            <a:avLst/>
          </a:prstGeom>
          <a:noFill/>
          <a:ln>
            <a:noFill/>
          </a:ln>
        </p:spPr>
      </p:pic>
      <p:pic>
        <p:nvPicPr>
          <p:cNvPr descr="Logo, company name&#10;&#10;Description automatically generated" id="22" name="Google Shape;22;p20"/>
          <p:cNvPicPr preferRelativeResize="0"/>
          <p:nvPr/>
        </p:nvPicPr>
        <p:blipFill rotWithShape="1">
          <a:blip r:embed="rId3">
            <a:alphaModFix/>
          </a:blip>
          <a:srcRect b="0" l="0" r="0" t="0"/>
          <a:stretch/>
        </p:blipFill>
        <p:spPr>
          <a:xfrm>
            <a:off x="606175" y="2169330"/>
            <a:ext cx="5671752" cy="265637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101" name="Google Shape;101;p22"/>
          <p:cNvPicPr preferRelativeResize="0"/>
          <p:nvPr/>
        </p:nvPicPr>
        <p:blipFill rotWithShape="1">
          <a:blip r:embed="rId2">
            <a:alphaModFix amt="35000"/>
          </a:blip>
          <a:srcRect b="0" l="0" r="0" t="0"/>
          <a:stretch/>
        </p:blipFill>
        <p:spPr>
          <a:xfrm>
            <a:off x="9183915" y="3413794"/>
            <a:ext cx="2743200" cy="312511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5" name="Google Shape;10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108" name="Google Shape;108;p23"/>
          <p:cNvPicPr preferRelativeResize="0"/>
          <p:nvPr/>
        </p:nvPicPr>
        <p:blipFill rotWithShape="1">
          <a:blip r:embed="rId2">
            <a:alphaModFix amt="50000"/>
          </a:blip>
          <a:srcRect b="25233" l="0" r="10760" t="0"/>
          <a:stretch/>
        </p:blipFill>
        <p:spPr>
          <a:xfrm>
            <a:off x="6935254" y="1840585"/>
            <a:ext cx="5256746" cy="501741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2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2" name="Google Shape;11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5" name="Shape 115"/>
        <p:cNvGrpSpPr/>
        <p:nvPr/>
      </p:nvGrpSpPr>
      <p:grpSpPr>
        <a:xfrm>
          <a:off x="0" y="0"/>
          <a:ext cx="0" cy="0"/>
          <a:chOff x="0" y="0"/>
          <a:chExt cx="0" cy="0"/>
        </a:xfrm>
      </p:grpSpPr>
      <p:sp>
        <p:nvSpPr>
          <p:cNvPr id="116" name="Google Shape;11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2" name="Shape 122"/>
        <p:cNvGrpSpPr/>
        <p:nvPr/>
      </p:nvGrpSpPr>
      <p:grpSpPr>
        <a:xfrm>
          <a:off x="0" y="0"/>
          <a:ext cx="0" cy="0"/>
          <a:chOff x="0" y="0"/>
          <a:chExt cx="0" cy="0"/>
        </a:xfrm>
      </p:grpSpPr>
      <p:sp>
        <p:nvSpPr>
          <p:cNvPr id="123" name="Google Shape;123;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5" name="Google Shape;125;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7" name="Google Shape;127;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1" name="Shape 131"/>
        <p:cNvGrpSpPr/>
        <p:nvPr/>
      </p:nvGrpSpPr>
      <p:grpSpPr>
        <a:xfrm>
          <a:off x="0" y="0"/>
          <a:ext cx="0" cy="0"/>
          <a:chOff x="0" y="0"/>
          <a:chExt cx="0" cy="0"/>
        </a:xfrm>
      </p:grpSpPr>
      <p:sp>
        <p:nvSpPr>
          <p:cNvPr id="132" name="Google Shape;13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6" name="Shape 136"/>
        <p:cNvGrpSpPr/>
        <p:nvPr/>
      </p:nvGrpSpPr>
      <p:grpSpPr>
        <a:xfrm>
          <a:off x="0" y="0"/>
          <a:ext cx="0" cy="0"/>
          <a:chOff x="0" y="0"/>
          <a:chExt cx="0" cy="0"/>
        </a:xfrm>
      </p:grpSpPr>
      <p:sp>
        <p:nvSpPr>
          <p:cNvPr id="137" name="Google Shape;137;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0" name="Shape 140"/>
        <p:cNvGrpSpPr/>
        <p:nvPr/>
      </p:nvGrpSpPr>
      <p:grpSpPr>
        <a:xfrm>
          <a:off x="0" y="0"/>
          <a:ext cx="0" cy="0"/>
          <a:chOff x="0" y="0"/>
          <a:chExt cx="0" cy="0"/>
        </a:xfrm>
      </p:grpSpPr>
      <p:sp>
        <p:nvSpPr>
          <p:cNvPr id="141" name="Google Shape;141;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3" name="Google Shape;143;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29" name="Google Shape;29;p33"/>
          <p:cNvPicPr preferRelativeResize="0"/>
          <p:nvPr/>
        </p:nvPicPr>
        <p:blipFill rotWithShape="1">
          <a:blip r:embed="rId2">
            <a:alphaModFix amt="35000"/>
          </a:blip>
          <a:srcRect b="0" l="0" r="0" t="0"/>
          <a:stretch/>
        </p:blipFill>
        <p:spPr>
          <a:xfrm>
            <a:off x="9183915" y="3413794"/>
            <a:ext cx="2743200" cy="312511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7" name="Shape 147"/>
        <p:cNvGrpSpPr/>
        <p:nvPr/>
      </p:nvGrpSpPr>
      <p:grpSpPr>
        <a:xfrm>
          <a:off x="0" y="0"/>
          <a:ext cx="0" cy="0"/>
          <a:chOff x="0" y="0"/>
          <a:chExt cx="0" cy="0"/>
        </a:xfrm>
      </p:grpSpPr>
      <p:sp>
        <p:nvSpPr>
          <p:cNvPr id="148" name="Google Shape;148;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30"/>
          <p:cNvSpPr/>
          <p:nvPr>
            <p:ph idx="2" type="pic"/>
          </p:nvPr>
        </p:nvSpPr>
        <p:spPr>
          <a:xfrm>
            <a:off x="5183188" y="987425"/>
            <a:ext cx="6172200" cy="4873625"/>
          </a:xfrm>
          <a:prstGeom prst="rect">
            <a:avLst/>
          </a:prstGeom>
          <a:noFill/>
          <a:ln>
            <a:noFill/>
          </a:ln>
        </p:spPr>
      </p:sp>
      <p:sp>
        <p:nvSpPr>
          <p:cNvPr id="150" name="Google Shape;150;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1" name="Google Shape;15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4" name="Shape 154"/>
        <p:cNvGrpSpPr/>
        <p:nvPr/>
      </p:nvGrpSpPr>
      <p:grpSpPr>
        <a:xfrm>
          <a:off x="0" y="0"/>
          <a:ext cx="0" cy="0"/>
          <a:chOff x="0" y="0"/>
          <a:chExt cx="0" cy="0"/>
        </a:xfrm>
      </p:grpSpPr>
      <p:sp>
        <p:nvSpPr>
          <p:cNvPr id="155" name="Google Shape;155;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0" name="Shape 160"/>
        <p:cNvGrpSpPr/>
        <p:nvPr/>
      </p:nvGrpSpPr>
      <p:grpSpPr>
        <a:xfrm>
          <a:off x="0" y="0"/>
          <a:ext cx="0" cy="0"/>
          <a:chOff x="0" y="0"/>
          <a:chExt cx="0" cy="0"/>
        </a:xfrm>
      </p:grpSpPr>
      <p:sp>
        <p:nvSpPr>
          <p:cNvPr id="161" name="Google Shape;161;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 name="Google Shape;163;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4" name="Shape 174"/>
        <p:cNvGrpSpPr/>
        <p:nvPr/>
      </p:nvGrpSpPr>
      <p:grpSpPr>
        <a:xfrm>
          <a:off x="0" y="0"/>
          <a:ext cx="0" cy="0"/>
          <a:chOff x="0" y="0"/>
          <a:chExt cx="0" cy="0"/>
        </a:xfrm>
      </p:grpSpPr>
      <p:sp>
        <p:nvSpPr>
          <p:cNvPr id="175" name="Google Shape;175;g13ce2b492fb_0_40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g13ce2b492fb_0_40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7" name="Google Shape;177;g13ce2b492fb_0_40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g13ce2b492fb_0_40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g13ce2b492fb_0_40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180" name="Google Shape;180;g13ce2b492fb_0_405"/>
          <p:cNvPicPr preferRelativeResize="0"/>
          <p:nvPr/>
        </p:nvPicPr>
        <p:blipFill rotWithShape="1">
          <a:blip r:embed="rId2">
            <a:alphaModFix amt="35000"/>
          </a:blip>
          <a:srcRect b="0" l="0" r="0" t="0"/>
          <a:stretch/>
        </p:blipFill>
        <p:spPr>
          <a:xfrm>
            <a:off x="9183915" y="3413794"/>
            <a:ext cx="2743201" cy="312511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1" name="Shape 181"/>
        <p:cNvGrpSpPr/>
        <p:nvPr/>
      </p:nvGrpSpPr>
      <p:grpSpPr>
        <a:xfrm>
          <a:off x="0" y="0"/>
          <a:ext cx="0" cy="0"/>
          <a:chOff x="0" y="0"/>
          <a:chExt cx="0" cy="0"/>
        </a:xfrm>
      </p:grpSpPr>
      <p:sp>
        <p:nvSpPr>
          <p:cNvPr id="182" name="Google Shape;182;g13ce2b492fb_0_412"/>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g13ce2b492fb_0_412"/>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4" name="Google Shape;184;g13ce2b492fb_0_4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g13ce2b492fb_0_4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13ce2b492fb_0_4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Icon&#10;&#10;Description automatically generated" id="187" name="Google Shape;187;g13ce2b492fb_0_412"/>
          <p:cNvPicPr preferRelativeResize="0"/>
          <p:nvPr/>
        </p:nvPicPr>
        <p:blipFill rotWithShape="1">
          <a:blip r:embed="rId2">
            <a:alphaModFix amt="50000"/>
          </a:blip>
          <a:srcRect b="25233" l="0" r="10761" t="0"/>
          <a:stretch/>
        </p:blipFill>
        <p:spPr>
          <a:xfrm>
            <a:off x="6935254" y="1840585"/>
            <a:ext cx="5256747" cy="501741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8" name="Shape 188"/>
        <p:cNvGrpSpPr/>
        <p:nvPr/>
      </p:nvGrpSpPr>
      <p:grpSpPr>
        <a:xfrm>
          <a:off x="0" y="0"/>
          <a:ext cx="0" cy="0"/>
          <a:chOff x="0" y="0"/>
          <a:chExt cx="0" cy="0"/>
        </a:xfrm>
      </p:grpSpPr>
      <p:sp>
        <p:nvSpPr>
          <p:cNvPr id="189" name="Google Shape;189;g13ce2b492fb_0_41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 name="Google Shape;190;g13ce2b492fb_0_419"/>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91" name="Google Shape;191;g13ce2b492fb_0_41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g13ce2b492fb_0_41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 name="Google Shape;193;g13ce2b492fb_0_4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4" name="Shape 194"/>
        <p:cNvGrpSpPr/>
        <p:nvPr/>
      </p:nvGrpSpPr>
      <p:grpSpPr>
        <a:xfrm>
          <a:off x="0" y="0"/>
          <a:ext cx="0" cy="0"/>
          <a:chOff x="0" y="0"/>
          <a:chExt cx="0" cy="0"/>
        </a:xfrm>
      </p:grpSpPr>
      <p:sp>
        <p:nvSpPr>
          <p:cNvPr id="195" name="Google Shape;195;g13ce2b492fb_0_4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g13ce2b492fb_0_42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g13ce2b492fb_0_42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g13ce2b492fb_0_4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g13ce2b492fb_0_4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g13ce2b492fb_0_4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1" name="Shape 201"/>
        <p:cNvGrpSpPr/>
        <p:nvPr/>
      </p:nvGrpSpPr>
      <p:grpSpPr>
        <a:xfrm>
          <a:off x="0" y="0"/>
          <a:ext cx="0" cy="0"/>
          <a:chOff x="0" y="0"/>
          <a:chExt cx="0" cy="0"/>
        </a:xfrm>
      </p:grpSpPr>
      <p:sp>
        <p:nvSpPr>
          <p:cNvPr id="202" name="Google Shape;202;g13ce2b492fb_0_432"/>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g13ce2b492fb_0_432"/>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4" name="Google Shape;204;g13ce2b492fb_0_432"/>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 name="Google Shape;205;g13ce2b492fb_0_432"/>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6" name="Google Shape;206;g13ce2b492fb_0_432"/>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g13ce2b492fb_0_43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g13ce2b492fb_0_43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g13ce2b492fb_0_4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0" name="Shape 210"/>
        <p:cNvGrpSpPr/>
        <p:nvPr/>
      </p:nvGrpSpPr>
      <p:grpSpPr>
        <a:xfrm>
          <a:off x="0" y="0"/>
          <a:ext cx="0" cy="0"/>
          <a:chOff x="0" y="0"/>
          <a:chExt cx="0" cy="0"/>
        </a:xfrm>
      </p:grpSpPr>
      <p:sp>
        <p:nvSpPr>
          <p:cNvPr id="211" name="Google Shape;211;g13ce2b492fb_0_4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g13ce2b492fb_0_44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 name="Google Shape;213;g13ce2b492fb_0_44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g13ce2b492fb_0_4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5" name="Shape 215"/>
        <p:cNvGrpSpPr/>
        <p:nvPr/>
      </p:nvGrpSpPr>
      <p:grpSpPr>
        <a:xfrm>
          <a:off x="0" y="0"/>
          <a:ext cx="0" cy="0"/>
          <a:chOff x="0" y="0"/>
          <a:chExt cx="0" cy="0"/>
        </a:xfrm>
      </p:grpSpPr>
      <p:sp>
        <p:nvSpPr>
          <p:cNvPr id="216" name="Google Shape;216;g13ce2b492fb_0_44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g13ce2b492fb_0_44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g13ce2b492fb_0_4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3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9" name="Shape 219"/>
        <p:cNvGrpSpPr/>
        <p:nvPr/>
      </p:nvGrpSpPr>
      <p:grpSpPr>
        <a:xfrm>
          <a:off x="0" y="0"/>
          <a:ext cx="0" cy="0"/>
          <a:chOff x="0" y="0"/>
          <a:chExt cx="0" cy="0"/>
        </a:xfrm>
      </p:grpSpPr>
      <p:sp>
        <p:nvSpPr>
          <p:cNvPr id="220" name="Google Shape;220;g13ce2b492fb_0_45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g13ce2b492fb_0_450"/>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22" name="Google Shape;222;g13ce2b492fb_0_450"/>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23" name="Google Shape;223;g13ce2b492fb_0_45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g13ce2b492fb_0_45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g13ce2b492fb_0_4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6" name="Shape 226"/>
        <p:cNvGrpSpPr/>
        <p:nvPr/>
      </p:nvGrpSpPr>
      <p:grpSpPr>
        <a:xfrm>
          <a:off x="0" y="0"/>
          <a:ext cx="0" cy="0"/>
          <a:chOff x="0" y="0"/>
          <a:chExt cx="0" cy="0"/>
        </a:xfrm>
      </p:grpSpPr>
      <p:sp>
        <p:nvSpPr>
          <p:cNvPr id="227" name="Google Shape;227;g13ce2b492fb_0_457"/>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g13ce2b492fb_0_457"/>
          <p:cNvSpPr/>
          <p:nvPr>
            <p:ph idx="2" type="pic"/>
          </p:nvPr>
        </p:nvSpPr>
        <p:spPr>
          <a:xfrm>
            <a:off x="5183188" y="987425"/>
            <a:ext cx="6172200" cy="4873500"/>
          </a:xfrm>
          <a:prstGeom prst="rect">
            <a:avLst/>
          </a:prstGeom>
          <a:noFill/>
          <a:ln>
            <a:noFill/>
          </a:ln>
        </p:spPr>
      </p:sp>
      <p:sp>
        <p:nvSpPr>
          <p:cNvPr id="229" name="Google Shape;229;g13ce2b492fb_0_457"/>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30" name="Google Shape;230;g13ce2b492fb_0_4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g13ce2b492fb_0_4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g13ce2b492fb_0_4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3" name="Shape 233"/>
        <p:cNvGrpSpPr/>
        <p:nvPr/>
      </p:nvGrpSpPr>
      <p:grpSpPr>
        <a:xfrm>
          <a:off x="0" y="0"/>
          <a:ext cx="0" cy="0"/>
          <a:chOff x="0" y="0"/>
          <a:chExt cx="0" cy="0"/>
        </a:xfrm>
      </p:grpSpPr>
      <p:sp>
        <p:nvSpPr>
          <p:cNvPr id="234" name="Google Shape;234;g13ce2b492fb_0_4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g13ce2b492fb_0_464"/>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6" name="Google Shape;236;g13ce2b492fb_0_46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g13ce2b492fb_0_46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 name="Google Shape;238;g13ce2b492fb_0_4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9" name="Shape 239"/>
        <p:cNvGrpSpPr/>
        <p:nvPr/>
      </p:nvGrpSpPr>
      <p:grpSpPr>
        <a:xfrm>
          <a:off x="0" y="0"/>
          <a:ext cx="0" cy="0"/>
          <a:chOff x="0" y="0"/>
          <a:chExt cx="0" cy="0"/>
        </a:xfrm>
      </p:grpSpPr>
      <p:sp>
        <p:nvSpPr>
          <p:cNvPr id="240" name="Google Shape;240;g13ce2b492fb_0_470"/>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g13ce2b492fb_0_470"/>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2" name="Google Shape;242;g13ce2b492fb_0_47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g13ce2b492fb_0_47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g13ce2b492fb_0_4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
        <p:nvSpPr>
          <p:cNvPr id="37" name="Google Shape;37;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3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3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3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3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3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0"/>
          <p:cNvSpPr/>
          <p:nvPr>
            <p:ph idx="2" type="pic"/>
          </p:nvPr>
        </p:nvSpPr>
        <p:spPr>
          <a:xfrm>
            <a:off x="5183188" y="987425"/>
            <a:ext cx="6172200" cy="4873625"/>
          </a:xfrm>
          <a:prstGeom prst="rect">
            <a:avLst/>
          </a:prstGeom>
          <a:noFill/>
          <a:ln>
            <a:noFill/>
          </a:ln>
        </p:spPr>
      </p:sp>
      <p:sp>
        <p:nvSpPr>
          <p:cNvPr id="71" name="Google Shape;71;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Text&#10;&#10;Description automatically generated with low confidence" id="15" name="Google Shape;15;p19"/>
          <p:cNvPicPr preferRelativeResize="0"/>
          <p:nvPr/>
        </p:nvPicPr>
        <p:blipFill rotWithShape="1">
          <a:blip r:embed="rId1">
            <a:alphaModFix/>
          </a:blip>
          <a:srcRect b="0" l="0" r="0" t="0"/>
          <a:stretch/>
        </p:blipFill>
        <p:spPr>
          <a:xfrm>
            <a:off x="9521371" y="345047"/>
            <a:ext cx="2137024" cy="541303"/>
          </a:xfrm>
          <a:prstGeom prst="rect">
            <a:avLst/>
          </a:prstGeom>
          <a:noFill/>
          <a:ln>
            <a:noFill/>
          </a:ln>
        </p:spPr>
      </p:pic>
      <p:pic>
        <p:nvPicPr>
          <p:cNvPr descr="Logo&#10;&#10;Description automatically generated" id="16" name="Google Shape;16;p19"/>
          <p:cNvPicPr preferRelativeResize="0"/>
          <p:nvPr/>
        </p:nvPicPr>
        <p:blipFill rotWithShape="1">
          <a:blip r:embed="rId2">
            <a:alphaModFix/>
          </a:blip>
          <a:srcRect b="0" l="0" r="0" t="0"/>
          <a:stretch/>
        </p:blipFill>
        <p:spPr>
          <a:xfrm>
            <a:off x="571500" y="447597"/>
            <a:ext cx="1638300" cy="2509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9" name="Google Shape;8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1" name="Google Shape;9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2" name="Google Shape;9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Text&#10;&#10;Description automatically generated with low confidence" id="93" name="Google Shape;93;p21"/>
          <p:cNvPicPr preferRelativeResize="0"/>
          <p:nvPr/>
        </p:nvPicPr>
        <p:blipFill rotWithShape="1">
          <a:blip r:embed="rId1">
            <a:alphaModFix/>
          </a:blip>
          <a:srcRect b="0" l="0" r="0" t="0"/>
          <a:stretch/>
        </p:blipFill>
        <p:spPr>
          <a:xfrm>
            <a:off x="9521371" y="345047"/>
            <a:ext cx="2137024" cy="541303"/>
          </a:xfrm>
          <a:prstGeom prst="rect">
            <a:avLst/>
          </a:prstGeom>
          <a:noFill/>
          <a:ln>
            <a:noFill/>
          </a:ln>
        </p:spPr>
      </p:pic>
      <p:pic>
        <p:nvPicPr>
          <p:cNvPr descr="Logo&#10;&#10;Description automatically generated" id="94" name="Google Shape;94;p21"/>
          <p:cNvPicPr preferRelativeResize="0"/>
          <p:nvPr/>
        </p:nvPicPr>
        <p:blipFill rotWithShape="1">
          <a:blip r:embed="rId2">
            <a:alphaModFix/>
          </a:blip>
          <a:srcRect b="0" l="0" r="0" t="0"/>
          <a:stretch/>
        </p:blipFill>
        <p:spPr>
          <a:xfrm>
            <a:off x="571500" y="447597"/>
            <a:ext cx="1638300" cy="2509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g13ce2b492fb_0_39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8" name="Google Shape;168;g13ce2b492fb_0_39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9" name="Google Shape;169;g13ce2b492fb_0_39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0" name="Google Shape;170;g13ce2b492fb_0_39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1" name="Google Shape;171;g13ce2b492fb_0_3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descr="Text&#10;&#10;Description automatically generated with low confidence" id="172" name="Google Shape;172;g13ce2b492fb_0_397"/>
          <p:cNvPicPr preferRelativeResize="0"/>
          <p:nvPr/>
        </p:nvPicPr>
        <p:blipFill rotWithShape="1">
          <a:blip r:embed="rId1">
            <a:alphaModFix/>
          </a:blip>
          <a:srcRect b="0" l="0" r="0" t="0"/>
          <a:stretch/>
        </p:blipFill>
        <p:spPr>
          <a:xfrm>
            <a:off x="9521371" y="345047"/>
            <a:ext cx="2137024" cy="541302"/>
          </a:xfrm>
          <a:prstGeom prst="rect">
            <a:avLst/>
          </a:prstGeom>
          <a:noFill/>
          <a:ln>
            <a:noFill/>
          </a:ln>
        </p:spPr>
      </p:pic>
      <p:pic>
        <p:nvPicPr>
          <p:cNvPr descr="Logo&#10;&#10;Description automatically generated" id="173" name="Google Shape;173;g13ce2b492fb_0_397"/>
          <p:cNvPicPr preferRelativeResize="0"/>
          <p:nvPr/>
        </p:nvPicPr>
        <p:blipFill rotWithShape="1">
          <a:blip r:embed="rId2">
            <a:alphaModFix/>
          </a:blip>
          <a:srcRect b="0" l="0" r="0" t="0"/>
          <a:stretch/>
        </p:blipFill>
        <p:spPr>
          <a:xfrm>
            <a:off x="571500" y="447597"/>
            <a:ext cx="1638296" cy="2509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1.jpg"/><Relationship Id="rId4" Type="http://schemas.openxmlformats.org/officeDocument/2006/relationships/image" Target="../media/image30.jp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1" Type="http://schemas.openxmlformats.org/officeDocument/2006/relationships/hyperlink" Target="https://ieeexplore.ieee.org/document/8286574" TargetMode="External"/><Relationship Id="rId10" Type="http://schemas.openxmlformats.org/officeDocument/2006/relationships/hyperlink" Target="https://www.researchgate.net/figure/Smart-Donation-Box-algorithm_fig2_314166606" TargetMode="External"/><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hyperlink" Target="https://tuoitre.vn/rac-thai-dien-tu-dang-gia-tang-nhanh-chong-tai-viet-nam-20211015154647418.htm" TargetMode="External"/><Relationship Id="rId4" Type="http://schemas.openxmlformats.org/officeDocument/2006/relationships/hyperlink" Target="https://m.kenh14.vn/lan-dau-di-cho-do-cu-van-phuc-lac-vao-thien-duong-do-gia-dung-cu-nguoi-moi-ta-toan-mon-xin-ma-gia-cuc-mem-chi-tu-50k-20220713165549541.chn" TargetMode="External"/><Relationship Id="rId9" Type="http://schemas.openxmlformats.org/officeDocument/2006/relationships/hyperlink" Target="https://ombori.com/case-study/hm-smart-garment-collection-bins" TargetMode="External"/><Relationship Id="rId5" Type="http://schemas.openxmlformats.org/officeDocument/2006/relationships/hyperlink" Target="http://tapchimoitruong.vn/dien-dan--trao-doi-21/thuc-trang-va-chinh-sach-phat-trien-mo-hinh-kinh-te-tuan-hoan-trong-linh-vuc-rac-thai-dien-tu-26214" TargetMode="External"/><Relationship Id="rId6" Type="http://schemas.openxmlformats.org/officeDocument/2006/relationships/hyperlink" Target="https://www.vietnamrecycles.com/khi-rac-thai-dien-tu-thanh-trend.html" TargetMode="External"/><Relationship Id="rId7" Type="http://schemas.openxmlformats.org/officeDocument/2006/relationships/hyperlink" Target="https://ictvietnam.vn/rac-thai-thoi-dai-40-dang-duoc-viet-nam-xu-ly-the-nao-20211015152439831.htm" TargetMode="External"/><Relationship Id="rId8" Type="http://schemas.openxmlformats.org/officeDocument/2006/relationships/hyperlink" Target="https://newatlas.com/gobin-smart-textile-recycling-bin/30535/"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27.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13ce2b492fb_0_372"/>
          <p:cNvSpPr txBox="1"/>
          <p:nvPr>
            <p:ph type="title"/>
          </p:nvPr>
        </p:nvSpPr>
        <p:spPr>
          <a:xfrm>
            <a:off x="467325" y="979000"/>
            <a:ext cx="91980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3</a:t>
            </a:r>
            <a:r>
              <a:rPr b="1" lang="en-US" sz="3200">
                <a:solidFill>
                  <a:schemeClr val="dk1"/>
                </a:solidFill>
                <a:latin typeface="Arial"/>
                <a:ea typeface="Arial"/>
                <a:cs typeface="Arial"/>
                <a:sym typeface="Arial"/>
              </a:rPr>
              <a:t>. PHƯƠNG PHÁP TÌM HIỂU VẤN ĐỀ </a:t>
            </a:r>
            <a:endParaRPr b="1" sz="3200">
              <a:solidFill>
                <a:schemeClr val="dk1"/>
              </a:solidFill>
              <a:latin typeface="Arial"/>
              <a:ea typeface="Arial"/>
              <a:cs typeface="Arial"/>
              <a:sym typeface="Arial"/>
            </a:endParaRPr>
          </a:p>
        </p:txBody>
      </p:sp>
      <p:cxnSp>
        <p:nvCxnSpPr>
          <p:cNvPr id="311" name="Google Shape;311;g13ce2b492fb_0_372"/>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312" name="Google Shape;312;g13ce2b492fb_0_372"/>
          <p:cNvSpPr txBox="1"/>
          <p:nvPr/>
        </p:nvSpPr>
        <p:spPr>
          <a:xfrm>
            <a:off x="808275" y="2034650"/>
            <a:ext cx="85161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Phân tích thực trạng:</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Dữ liệu (bao gồm số liệu và các nghiên cứu của các chuyên gia) liên quan đến rác thải công nghệ được thu thập từ các trang báo chính thống, cơ sở dữ liệu quốc tế và trang web thống kê. Các dự liệu này phản ánh thực tại ở Việt Nam cũng như các quốc gia Đông Nam Á. </a:t>
            </a:r>
            <a:endParaRPr b="0" i="0" sz="1600" u="none" cap="none" strike="noStrike">
              <a:solidFill>
                <a:srgbClr val="000000"/>
              </a:solidFill>
              <a:latin typeface="Arial"/>
              <a:ea typeface="Arial"/>
              <a:cs typeface="Arial"/>
              <a:sym typeface="Arial"/>
            </a:endParaRPr>
          </a:p>
          <a:p>
            <a:pPr indent="-330200" lvl="0" marL="457200" marR="0" rtl="0" algn="l">
              <a:lnSpc>
                <a:spcPct val="150000"/>
              </a:lnSpc>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Các bài báo, thống kê trong nước và quốc tế về thực trạng, cách thức xử lý rác thải điện tử để xác thực tính hiệu quả, chất lượng của từng biện pháp đó</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cxnSp>
        <p:nvCxnSpPr>
          <p:cNvPr id="317" name="Google Shape;317;g13c4f765913_3_272"/>
          <p:cNvCxnSpPr>
            <a:stCxn id="318" idx="6"/>
            <a:endCxn id="319" idx="2"/>
          </p:cNvCxnSpPr>
          <p:nvPr/>
        </p:nvCxnSpPr>
        <p:spPr>
          <a:xfrm>
            <a:off x="2896160" y="4406514"/>
            <a:ext cx="936300" cy="1248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320" name="Google Shape;320;g13c4f765913_3_272"/>
          <p:cNvCxnSpPr>
            <a:stCxn id="318" idx="6"/>
            <a:endCxn id="321" idx="2"/>
          </p:cNvCxnSpPr>
          <p:nvPr/>
        </p:nvCxnSpPr>
        <p:spPr>
          <a:xfrm flipH="1" rot="10800000">
            <a:off x="2896160" y="3158514"/>
            <a:ext cx="936300" cy="1248000"/>
          </a:xfrm>
          <a:prstGeom prst="bentConnector3">
            <a:avLst>
              <a:gd fmla="val 49995" name="adj1"/>
            </a:avLst>
          </a:prstGeom>
          <a:noFill/>
          <a:ln cap="flat" cmpd="sng" w="9525">
            <a:solidFill>
              <a:srgbClr val="C2C2C2"/>
            </a:solidFill>
            <a:prstDash val="solid"/>
            <a:round/>
            <a:headEnd len="sm" w="sm" type="none"/>
            <a:tailEnd len="sm" w="sm" type="none"/>
          </a:ln>
        </p:spPr>
      </p:cxnSp>
      <p:grpSp>
        <p:nvGrpSpPr>
          <p:cNvPr id="322" name="Google Shape;322;g13c4f765913_3_272"/>
          <p:cNvGrpSpPr/>
          <p:nvPr/>
        </p:nvGrpSpPr>
        <p:grpSpPr>
          <a:xfrm>
            <a:off x="6171997" y="2174737"/>
            <a:ext cx="5534673" cy="713982"/>
            <a:chOff x="5592550" y="910804"/>
            <a:chExt cx="4151108" cy="535500"/>
          </a:xfrm>
        </p:grpSpPr>
        <p:sp>
          <p:nvSpPr>
            <p:cNvPr id="323" name="Google Shape;323;g13c4f765913_3_272"/>
            <p:cNvSpPr/>
            <p:nvPr/>
          </p:nvSpPr>
          <p:spPr>
            <a:xfrm>
              <a:off x="5766558" y="910804"/>
              <a:ext cx="3977100" cy="5355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D3D3D"/>
                  </a:solidFill>
                  <a:latin typeface="Arial"/>
                  <a:ea typeface="Arial"/>
                  <a:cs typeface="Arial"/>
                  <a:sym typeface="Arial"/>
                </a:rPr>
                <a:t>Những người thu gom đồng nát, các cơ sở ve chai/phế liệu </a:t>
              </a:r>
              <a:endParaRPr b="0" i="0" sz="1400" u="none" cap="none" strike="noStrike">
                <a:solidFill>
                  <a:srgbClr val="3D3D3D"/>
                </a:solidFill>
                <a:latin typeface="Arial"/>
                <a:ea typeface="Arial"/>
                <a:cs typeface="Arial"/>
                <a:sym typeface="Arial"/>
              </a:endParaRPr>
            </a:p>
          </p:txBody>
        </p:sp>
        <p:sp>
          <p:nvSpPr>
            <p:cNvPr id="324" name="Google Shape;324;g13c4f765913_3_272"/>
            <p:cNvSpPr/>
            <p:nvPr/>
          </p:nvSpPr>
          <p:spPr>
            <a:xfrm>
              <a:off x="5592550" y="10915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 name="Google Shape;325;g13c4f765913_3_272"/>
          <p:cNvGrpSpPr/>
          <p:nvPr/>
        </p:nvGrpSpPr>
        <p:grpSpPr>
          <a:xfrm>
            <a:off x="3832437" y="2945751"/>
            <a:ext cx="1808355" cy="425589"/>
            <a:chOff x="3650050" y="1476150"/>
            <a:chExt cx="1356300" cy="319200"/>
          </a:xfrm>
        </p:grpSpPr>
        <p:sp>
          <p:nvSpPr>
            <p:cNvPr id="326" name="Google Shape;326;g13c4f765913_3_272"/>
            <p:cNvSpPr/>
            <p:nvPr/>
          </p:nvSpPr>
          <p:spPr>
            <a:xfrm>
              <a:off x="3824050" y="1476150"/>
              <a:ext cx="1182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D3D3D"/>
                  </a:solidFill>
                  <a:latin typeface="Arial"/>
                  <a:ea typeface="Arial"/>
                  <a:cs typeface="Arial"/>
                  <a:sym typeface="Arial"/>
                </a:rPr>
                <a:t>Khu vực phi chính thức</a:t>
              </a:r>
              <a:endParaRPr b="0" i="0" sz="1400" u="none" cap="none" strike="noStrike">
                <a:solidFill>
                  <a:srgbClr val="3D3D3D"/>
                </a:solidFill>
                <a:latin typeface="Arial"/>
                <a:ea typeface="Arial"/>
                <a:cs typeface="Arial"/>
                <a:sym typeface="Arial"/>
              </a:endParaRPr>
            </a:p>
          </p:txBody>
        </p:sp>
        <p:sp>
          <p:nvSpPr>
            <p:cNvPr id="321" name="Google Shape;321;g13c4f765913_3_272"/>
            <p:cNvSpPr/>
            <p:nvPr/>
          </p:nvSpPr>
          <p:spPr>
            <a:xfrm>
              <a:off x="3650050" y="1548750"/>
              <a:ext cx="174000" cy="174000"/>
            </a:xfrm>
            <a:prstGeom prst="ellipse">
              <a:avLst/>
            </a:prstGeom>
            <a:solidFill>
              <a:srgbClr val="41414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7" name="Google Shape;327;g13c4f765913_3_272"/>
          <p:cNvGrpSpPr/>
          <p:nvPr/>
        </p:nvGrpSpPr>
        <p:grpSpPr>
          <a:xfrm>
            <a:off x="608050" y="4193725"/>
            <a:ext cx="2288110" cy="425589"/>
            <a:chOff x="1242899" y="2412154"/>
            <a:chExt cx="1716126" cy="319200"/>
          </a:xfrm>
        </p:grpSpPr>
        <p:sp>
          <p:nvSpPr>
            <p:cNvPr id="328" name="Google Shape;328;g13c4f765913_3_272"/>
            <p:cNvSpPr/>
            <p:nvPr/>
          </p:nvSpPr>
          <p:spPr>
            <a:xfrm>
              <a:off x="1242899" y="2412154"/>
              <a:ext cx="1536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3D3D3D"/>
                  </a:solidFill>
                  <a:latin typeface="Arial"/>
                  <a:ea typeface="Arial"/>
                  <a:cs typeface="Arial"/>
                  <a:sym typeface="Arial"/>
                </a:rPr>
                <a:t>Hoạt động thu gom tái chế tại Việt Nam</a:t>
              </a:r>
              <a:endParaRPr b="0" i="0" sz="1400" u="none" cap="none" strike="noStrike">
                <a:solidFill>
                  <a:srgbClr val="3D3D3D"/>
                </a:solidFill>
                <a:latin typeface="Arial"/>
                <a:ea typeface="Arial"/>
                <a:cs typeface="Arial"/>
                <a:sym typeface="Arial"/>
              </a:endParaRPr>
            </a:p>
          </p:txBody>
        </p:sp>
        <p:sp>
          <p:nvSpPr>
            <p:cNvPr id="318" name="Google Shape;318;g13c4f765913_3_272"/>
            <p:cNvSpPr/>
            <p:nvPr/>
          </p:nvSpPr>
          <p:spPr>
            <a:xfrm>
              <a:off x="2785025" y="2484750"/>
              <a:ext cx="174000" cy="174000"/>
            </a:xfrm>
            <a:prstGeom prst="ellipse">
              <a:avLst/>
            </a:prstGeom>
            <a:solidFill>
              <a:srgbClr val="2F2F2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 name="Google Shape;329;g13c4f765913_3_272"/>
          <p:cNvGrpSpPr/>
          <p:nvPr/>
        </p:nvGrpSpPr>
        <p:grpSpPr>
          <a:xfrm>
            <a:off x="3832437" y="5441700"/>
            <a:ext cx="1701152" cy="425589"/>
            <a:chOff x="3650050" y="3348159"/>
            <a:chExt cx="1275896" cy="319200"/>
          </a:xfrm>
        </p:grpSpPr>
        <p:sp>
          <p:nvSpPr>
            <p:cNvPr id="330" name="Google Shape;330;g13c4f765913_3_272"/>
            <p:cNvSpPr/>
            <p:nvPr/>
          </p:nvSpPr>
          <p:spPr>
            <a:xfrm>
              <a:off x="3824046" y="3348159"/>
              <a:ext cx="11019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D3D3D"/>
                  </a:solidFill>
                  <a:latin typeface="Arial"/>
                  <a:ea typeface="Arial"/>
                  <a:cs typeface="Arial"/>
                  <a:sym typeface="Arial"/>
                </a:rPr>
                <a:t>Khu vực chính thức</a:t>
              </a:r>
              <a:endParaRPr b="0" i="0" sz="1400" u="none" cap="none" strike="noStrike">
                <a:solidFill>
                  <a:srgbClr val="3D3D3D"/>
                </a:solidFill>
                <a:latin typeface="Arial"/>
                <a:ea typeface="Arial"/>
                <a:cs typeface="Arial"/>
                <a:sym typeface="Arial"/>
              </a:endParaRPr>
            </a:p>
          </p:txBody>
        </p:sp>
        <p:sp>
          <p:nvSpPr>
            <p:cNvPr id="319" name="Google Shape;319;g13c4f765913_3_272"/>
            <p:cNvSpPr/>
            <p:nvPr/>
          </p:nvSpPr>
          <p:spPr>
            <a:xfrm>
              <a:off x="3650050" y="3420750"/>
              <a:ext cx="174000" cy="174000"/>
            </a:xfrm>
            <a:prstGeom prst="ellipse">
              <a:avLst/>
            </a:prstGeom>
            <a:solidFill>
              <a:srgbClr val="41414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 name="Google Shape;331;g13c4f765913_3_272"/>
          <p:cNvGrpSpPr/>
          <p:nvPr/>
        </p:nvGrpSpPr>
        <p:grpSpPr>
          <a:xfrm>
            <a:off x="6171997" y="3576462"/>
            <a:ext cx="5284302" cy="425589"/>
            <a:chOff x="5592550" y="1933342"/>
            <a:chExt cx="3963325" cy="319200"/>
          </a:xfrm>
        </p:grpSpPr>
        <p:sp>
          <p:nvSpPr>
            <p:cNvPr id="332" name="Google Shape;332;g13c4f765913_3_272"/>
            <p:cNvSpPr/>
            <p:nvPr/>
          </p:nvSpPr>
          <p:spPr>
            <a:xfrm>
              <a:off x="5766575" y="1933342"/>
              <a:ext cx="3789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D3D3D"/>
                  </a:solidFill>
                  <a:latin typeface="Arial"/>
                  <a:ea typeface="Arial"/>
                  <a:cs typeface="Arial"/>
                  <a:sym typeface="Arial"/>
                </a:rPr>
                <a:t>Chủ yếu vẫn dựa trên hình thức này</a:t>
              </a:r>
              <a:endParaRPr b="0" i="0" sz="1400" u="none" cap="none" strike="noStrike">
                <a:solidFill>
                  <a:srgbClr val="3D3D3D"/>
                </a:solidFill>
                <a:latin typeface="Arial"/>
                <a:ea typeface="Arial"/>
                <a:cs typeface="Arial"/>
                <a:sym typeface="Arial"/>
              </a:endParaRPr>
            </a:p>
          </p:txBody>
        </p:sp>
        <p:sp>
          <p:nvSpPr>
            <p:cNvPr id="333" name="Google Shape;333;g13c4f765913_3_272"/>
            <p:cNvSpPr/>
            <p:nvPr/>
          </p:nvSpPr>
          <p:spPr>
            <a:xfrm>
              <a:off x="5592550" y="19912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g13c4f765913_3_272"/>
          <p:cNvGrpSpPr/>
          <p:nvPr/>
        </p:nvGrpSpPr>
        <p:grpSpPr>
          <a:xfrm>
            <a:off x="6171997" y="4655662"/>
            <a:ext cx="5284296" cy="425589"/>
            <a:chOff x="5592550" y="2890947"/>
            <a:chExt cx="3963321" cy="319200"/>
          </a:xfrm>
        </p:grpSpPr>
        <p:sp>
          <p:nvSpPr>
            <p:cNvPr id="335" name="Google Shape;335;g13c4f765913_3_272"/>
            <p:cNvSpPr/>
            <p:nvPr/>
          </p:nvSpPr>
          <p:spPr>
            <a:xfrm>
              <a:off x="5766571" y="2890947"/>
              <a:ext cx="3789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D3D3D"/>
                  </a:solidFill>
                  <a:highlight>
                    <a:schemeClr val="lt1"/>
                  </a:highlight>
                  <a:latin typeface="Arial"/>
                  <a:ea typeface="Arial"/>
                  <a:cs typeface="Arial"/>
                  <a:sym typeface="Arial"/>
                </a:rPr>
                <a:t>Các công ty được cấp phép xử lý dòng thải công nghiệp điện tử</a:t>
              </a:r>
              <a:endParaRPr b="0" i="0" sz="1400" u="none" cap="none" strike="noStrike">
                <a:solidFill>
                  <a:srgbClr val="3D3D3D"/>
                </a:solidFill>
                <a:highlight>
                  <a:schemeClr val="lt1"/>
                </a:highlight>
                <a:latin typeface="Arial"/>
                <a:ea typeface="Arial"/>
                <a:cs typeface="Arial"/>
                <a:sym typeface="Arial"/>
              </a:endParaRPr>
            </a:p>
          </p:txBody>
        </p:sp>
        <p:sp>
          <p:nvSpPr>
            <p:cNvPr id="336" name="Google Shape;336;g13c4f765913_3_272"/>
            <p:cNvSpPr/>
            <p:nvPr/>
          </p:nvSpPr>
          <p:spPr>
            <a:xfrm>
              <a:off x="5592550" y="29635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grpSp>
      <p:grpSp>
        <p:nvGrpSpPr>
          <p:cNvPr id="337" name="Google Shape;337;g13c4f765913_3_272"/>
          <p:cNvGrpSpPr/>
          <p:nvPr/>
        </p:nvGrpSpPr>
        <p:grpSpPr>
          <a:xfrm>
            <a:off x="6171997" y="5703713"/>
            <a:ext cx="5196698" cy="425589"/>
            <a:chOff x="5592550" y="3805351"/>
            <a:chExt cx="3897621" cy="319200"/>
          </a:xfrm>
        </p:grpSpPr>
        <p:sp>
          <p:nvSpPr>
            <p:cNvPr id="338" name="Google Shape;338;g13c4f765913_3_272"/>
            <p:cNvSpPr/>
            <p:nvPr/>
          </p:nvSpPr>
          <p:spPr>
            <a:xfrm>
              <a:off x="5766571" y="3805351"/>
              <a:ext cx="37236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D3D3D"/>
                  </a:solidFill>
                  <a:highlight>
                    <a:schemeClr val="lt1"/>
                  </a:highlight>
                  <a:latin typeface="Arial"/>
                  <a:ea typeface="Arial"/>
                  <a:cs typeface="Arial"/>
                  <a:sym typeface="Arial"/>
                </a:rPr>
                <a:t>Bị cạnh tranh với khối phi chính thức nên đầu vào không ổn định</a:t>
              </a:r>
              <a:endParaRPr b="0" i="0" sz="1400" u="none" cap="none" strike="noStrike">
                <a:solidFill>
                  <a:srgbClr val="3D3D3D"/>
                </a:solidFill>
                <a:highlight>
                  <a:schemeClr val="lt1"/>
                </a:highlight>
                <a:latin typeface="Arial"/>
                <a:ea typeface="Arial"/>
                <a:cs typeface="Arial"/>
                <a:sym typeface="Arial"/>
              </a:endParaRPr>
            </a:p>
          </p:txBody>
        </p:sp>
        <p:sp>
          <p:nvSpPr>
            <p:cNvPr id="339" name="Google Shape;339;g13c4f765913_3_272"/>
            <p:cNvSpPr/>
            <p:nvPr/>
          </p:nvSpPr>
          <p:spPr>
            <a:xfrm>
              <a:off x="5592550" y="38779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grpSp>
      <p:sp>
        <p:nvSpPr>
          <p:cNvPr id="340" name="Google Shape;340;g13c4f765913_3_272"/>
          <p:cNvSpPr txBox="1"/>
          <p:nvPr>
            <p:ph type="title"/>
          </p:nvPr>
        </p:nvSpPr>
        <p:spPr>
          <a:xfrm>
            <a:off x="467325" y="979000"/>
            <a:ext cx="91980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3</a:t>
            </a:r>
            <a:r>
              <a:rPr b="1" lang="en-US" sz="3200">
                <a:solidFill>
                  <a:schemeClr val="dk1"/>
                </a:solidFill>
                <a:latin typeface="Arial"/>
                <a:ea typeface="Arial"/>
                <a:cs typeface="Arial"/>
                <a:sym typeface="Arial"/>
              </a:rPr>
              <a:t>. PHƯƠNG PHÁP TÌM HIỂU VẤN ĐỀ </a:t>
            </a:r>
            <a:endParaRPr b="1" sz="3200">
              <a:solidFill>
                <a:schemeClr val="dk1"/>
              </a:solidFill>
              <a:latin typeface="Arial"/>
              <a:ea typeface="Arial"/>
              <a:cs typeface="Arial"/>
              <a:sym typeface="Arial"/>
            </a:endParaRPr>
          </a:p>
        </p:txBody>
      </p:sp>
      <p:cxnSp>
        <p:nvCxnSpPr>
          <p:cNvPr id="341" name="Google Shape;341;g13c4f765913_3_272"/>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grpSp>
        <p:nvGrpSpPr>
          <p:cNvPr id="342" name="Google Shape;342;g13c4f765913_3_272"/>
          <p:cNvGrpSpPr/>
          <p:nvPr/>
        </p:nvGrpSpPr>
        <p:grpSpPr>
          <a:xfrm>
            <a:off x="6172009" y="2795162"/>
            <a:ext cx="5534673" cy="713982"/>
            <a:chOff x="5592550" y="910804"/>
            <a:chExt cx="4151108" cy="535500"/>
          </a:xfrm>
        </p:grpSpPr>
        <p:sp>
          <p:nvSpPr>
            <p:cNvPr id="343" name="Google Shape;343;g13c4f765913_3_272"/>
            <p:cNvSpPr/>
            <p:nvPr/>
          </p:nvSpPr>
          <p:spPr>
            <a:xfrm>
              <a:off x="5766558" y="910804"/>
              <a:ext cx="3977100" cy="5355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D3D3D"/>
                  </a:solidFill>
                  <a:latin typeface="Arial"/>
                  <a:ea typeface="Arial"/>
                  <a:cs typeface="Arial"/>
                  <a:sym typeface="Arial"/>
                </a:rPr>
                <a:t>Lấy đi kim loại có giá trị, còn lại thì thải bỏ bừa bãi …</a:t>
              </a:r>
              <a:endParaRPr b="0" i="0" sz="1400" u="none" cap="none" strike="noStrike">
                <a:solidFill>
                  <a:srgbClr val="3D3D3D"/>
                </a:solidFill>
                <a:latin typeface="Arial"/>
                <a:ea typeface="Arial"/>
                <a:cs typeface="Arial"/>
                <a:sym typeface="Arial"/>
              </a:endParaRPr>
            </a:p>
          </p:txBody>
        </p:sp>
        <p:sp>
          <p:nvSpPr>
            <p:cNvPr id="344" name="Google Shape;344;g13c4f765913_3_272"/>
            <p:cNvSpPr/>
            <p:nvPr/>
          </p:nvSpPr>
          <p:spPr>
            <a:xfrm>
              <a:off x="5592550" y="10915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g13c4f765913_3_272"/>
          <p:cNvGrpSpPr/>
          <p:nvPr/>
        </p:nvGrpSpPr>
        <p:grpSpPr>
          <a:xfrm>
            <a:off x="6171997" y="5179687"/>
            <a:ext cx="5284296" cy="425589"/>
            <a:chOff x="5592550" y="2890947"/>
            <a:chExt cx="3963321" cy="319200"/>
          </a:xfrm>
        </p:grpSpPr>
        <p:sp>
          <p:nvSpPr>
            <p:cNvPr id="346" name="Google Shape;346;g13c4f765913_3_272"/>
            <p:cNvSpPr/>
            <p:nvPr/>
          </p:nvSpPr>
          <p:spPr>
            <a:xfrm>
              <a:off x="5766571" y="2890947"/>
              <a:ext cx="3789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D3D3D"/>
                  </a:solidFill>
                  <a:highlight>
                    <a:schemeClr val="lt1"/>
                  </a:highlight>
                  <a:latin typeface="Arial"/>
                  <a:ea typeface="Arial"/>
                  <a:cs typeface="Arial"/>
                  <a:sym typeface="Arial"/>
                </a:rPr>
                <a:t>Công nghệ còn lạc hậu để khai thác hiệu quả</a:t>
              </a:r>
              <a:endParaRPr b="0" i="0" sz="1400" u="none" cap="none" strike="noStrike">
                <a:solidFill>
                  <a:srgbClr val="3D3D3D"/>
                </a:solidFill>
                <a:highlight>
                  <a:schemeClr val="lt1"/>
                </a:highlight>
                <a:latin typeface="Arial"/>
                <a:ea typeface="Arial"/>
                <a:cs typeface="Arial"/>
                <a:sym typeface="Arial"/>
              </a:endParaRPr>
            </a:p>
          </p:txBody>
        </p:sp>
        <p:sp>
          <p:nvSpPr>
            <p:cNvPr id="347" name="Google Shape;347;g13c4f765913_3_272"/>
            <p:cNvSpPr/>
            <p:nvPr/>
          </p:nvSpPr>
          <p:spPr>
            <a:xfrm>
              <a:off x="5592550" y="29635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grpSp>
      <p:grpSp>
        <p:nvGrpSpPr>
          <p:cNvPr id="348" name="Google Shape;348;g13c4f765913_3_272"/>
          <p:cNvGrpSpPr/>
          <p:nvPr/>
        </p:nvGrpSpPr>
        <p:grpSpPr>
          <a:xfrm>
            <a:off x="6171997" y="6227738"/>
            <a:ext cx="5196698" cy="425589"/>
            <a:chOff x="5592550" y="3805351"/>
            <a:chExt cx="3897621" cy="319200"/>
          </a:xfrm>
        </p:grpSpPr>
        <p:sp>
          <p:nvSpPr>
            <p:cNvPr id="349" name="Google Shape;349;g13c4f765913_3_272"/>
            <p:cNvSpPr/>
            <p:nvPr/>
          </p:nvSpPr>
          <p:spPr>
            <a:xfrm>
              <a:off x="5766571" y="3805351"/>
              <a:ext cx="37236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3D3D3D"/>
                  </a:solidFill>
                  <a:highlight>
                    <a:schemeClr val="lt1"/>
                  </a:highlight>
                  <a:latin typeface="Arial"/>
                  <a:ea typeface="Arial"/>
                  <a:cs typeface="Arial"/>
                  <a:sym typeface="Arial"/>
                </a:rPr>
                <a:t>Thiếu hụt các số liệu thống kê trong việc kiểm kê và dự báo nguồn lực phát sinh</a:t>
              </a:r>
              <a:endParaRPr b="0" i="0" sz="1400" u="none" cap="none" strike="noStrike">
                <a:solidFill>
                  <a:srgbClr val="3D3D3D"/>
                </a:solidFill>
                <a:highlight>
                  <a:schemeClr val="lt1"/>
                </a:highlight>
                <a:latin typeface="Arial"/>
                <a:ea typeface="Arial"/>
                <a:cs typeface="Arial"/>
                <a:sym typeface="Arial"/>
              </a:endParaRPr>
            </a:p>
          </p:txBody>
        </p:sp>
        <p:sp>
          <p:nvSpPr>
            <p:cNvPr id="350" name="Google Shape;350;g13c4f765913_3_272"/>
            <p:cNvSpPr/>
            <p:nvPr/>
          </p:nvSpPr>
          <p:spPr>
            <a:xfrm>
              <a:off x="5592550" y="38779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grpSp>
      <p:cxnSp>
        <p:nvCxnSpPr>
          <p:cNvPr id="351" name="Google Shape;351;g13c4f765913_3_272"/>
          <p:cNvCxnSpPr>
            <a:stCxn id="326" idx="3"/>
            <a:endCxn id="324" idx="2"/>
          </p:cNvCxnSpPr>
          <p:nvPr/>
        </p:nvCxnSpPr>
        <p:spPr>
          <a:xfrm flipH="1" rot="10800000">
            <a:off x="5640792" y="2531846"/>
            <a:ext cx="531300" cy="626700"/>
          </a:xfrm>
          <a:prstGeom prst="bentConnector3">
            <a:avLst>
              <a:gd fmla="val 49991" name="adj1"/>
            </a:avLst>
          </a:prstGeom>
          <a:noFill/>
          <a:ln cap="flat" cmpd="sng" w="9525">
            <a:solidFill>
              <a:schemeClr val="dk2"/>
            </a:solidFill>
            <a:prstDash val="solid"/>
            <a:round/>
            <a:headEnd len="sm" w="sm" type="none"/>
            <a:tailEnd len="sm" w="sm" type="none"/>
          </a:ln>
        </p:spPr>
      </p:cxnSp>
      <p:cxnSp>
        <p:nvCxnSpPr>
          <p:cNvPr id="352" name="Google Shape;352;g13c4f765913_3_272"/>
          <p:cNvCxnSpPr>
            <a:stCxn id="326" idx="3"/>
            <a:endCxn id="333" idx="2"/>
          </p:cNvCxnSpPr>
          <p:nvPr/>
        </p:nvCxnSpPr>
        <p:spPr>
          <a:xfrm>
            <a:off x="5640792" y="3158546"/>
            <a:ext cx="531300" cy="611100"/>
          </a:xfrm>
          <a:prstGeom prst="bentConnector3">
            <a:avLst>
              <a:gd fmla="val 49991" name="adj1"/>
            </a:avLst>
          </a:prstGeom>
          <a:noFill/>
          <a:ln cap="flat" cmpd="sng" w="9525">
            <a:solidFill>
              <a:schemeClr val="dk2"/>
            </a:solidFill>
            <a:prstDash val="solid"/>
            <a:round/>
            <a:headEnd len="sm" w="sm" type="none"/>
            <a:tailEnd len="sm" w="sm" type="none"/>
          </a:ln>
        </p:spPr>
      </p:cxnSp>
      <p:cxnSp>
        <p:nvCxnSpPr>
          <p:cNvPr id="353" name="Google Shape;353;g13c4f765913_3_272"/>
          <p:cNvCxnSpPr>
            <a:stCxn id="330" idx="3"/>
            <a:endCxn id="336" idx="2"/>
          </p:cNvCxnSpPr>
          <p:nvPr/>
        </p:nvCxnSpPr>
        <p:spPr>
          <a:xfrm flipH="1" rot="10800000">
            <a:off x="5533589" y="4868495"/>
            <a:ext cx="638400" cy="786000"/>
          </a:xfrm>
          <a:prstGeom prst="bentConnector3">
            <a:avLst>
              <a:gd fmla="val 50001" name="adj1"/>
            </a:avLst>
          </a:prstGeom>
          <a:noFill/>
          <a:ln cap="flat" cmpd="sng" w="9525">
            <a:solidFill>
              <a:schemeClr val="dk2"/>
            </a:solidFill>
            <a:prstDash val="solid"/>
            <a:round/>
            <a:headEnd len="sm" w="sm" type="none"/>
            <a:tailEnd len="sm" w="sm" type="none"/>
          </a:ln>
        </p:spPr>
      </p:cxnSp>
      <p:cxnSp>
        <p:nvCxnSpPr>
          <p:cNvPr id="354" name="Google Shape;354;g13c4f765913_3_272"/>
          <p:cNvCxnSpPr>
            <a:stCxn id="330" idx="3"/>
            <a:endCxn id="347" idx="2"/>
          </p:cNvCxnSpPr>
          <p:nvPr/>
        </p:nvCxnSpPr>
        <p:spPr>
          <a:xfrm flipH="1" rot="10800000">
            <a:off x="5533589" y="5392595"/>
            <a:ext cx="638400" cy="261900"/>
          </a:xfrm>
          <a:prstGeom prst="bentConnector3">
            <a:avLst>
              <a:gd fmla="val 50001" name="adj1"/>
            </a:avLst>
          </a:prstGeom>
          <a:noFill/>
          <a:ln cap="flat" cmpd="sng" w="9525">
            <a:solidFill>
              <a:schemeClr val="dk2"/>
            </a:solidFill>
            <a:prstDash val="solid"/>
            <a:round/>
            <a:headEnd len="sm" w="sm" type="none"/>
            <a:tailEnd len="sm" w="sm" type="none"/>
          </a:ln>
        </p:spPr>
      </p:cxnSp>
      <p:cxnSp>
        <p:nvCxnSpPr>
          <p:cNvPr id="355" name="Google Shape;355;g13c4f765913_3_272"/>
          <p:cNvCxnSpPr>
            <a:stCxn id="330" idx="3"/>
            <a:endCxn id="339" idx="2"/>
          </p:cNvCxnSpPr>
          <p:nvPr/>
        </p:nvCxnSpPr>
        <p:spPr>
          <a:xfrm>
            <a:off x="5533589" y="5654495"/>
            <a:ext cx="638400" cy="261900"/>
          </a:xfrm>
          <a:prstGeom prst="bentConnector3">
            <a:avLst>
              <a:gd fmla="val 50001" name="adj1"/>
            </a:avLst>
          </a:prstGeom>
          <a:noFill/>
          <a:ln cap="flat" cmpd="sng" w="9525">
            <a:solidFill>
              <a:schemeClr val="dk2"/>
            </a:solidFill>
            <a:prstDash val="solid"/>
            <a:round/>
            <a:headEnd len="sm" w="sm" type="none"/>
            <a:tailEnd len="sm" w="sm" type="none"/>
          </a:ln>
        </p:spPr>
      </p:cxnSp>
      <p:cxnSp>
        <p:nvCxnSpPr>
          <p:cNvPr id="356" name="Google Shape;356;g13c4f765913_3_272"/>
          <p:cNvCxnSpPr>
            <a:stCxn id="330" idx="3"/>
            <a:endCxn id="350" idx="2"/>
          </p:cNvCxnSpPr>
          <p:nvPr/>
        </p:nvCxnSpPr>
        <p:spPr>
          <a:xfrm>
            <a:off x="5533589" y="5654495"/>
            <a:ext cx="638400" cy="786000"/>
          </a:xfrm>
          <a:prstGeom prst="bentConnector3">
            <a:avLst>
              <a:gd fmla="val 50001" name="adj1"/>
            </a:avLst>
          </a:prstGeom>
          <a:noFill/>
          <a:ln cap="flat" cmpd="sng" w="9525">
            <a:solidFill>
              <a:schemeClr val="dk2"/>
            </a:solidFill>
            <a:prstDash val="solid"/>
            <a:round/>
            <a:headEnd len="sm" w="sm" type="none"/>
            <a:tailEnd len="sm" w="sm" type="none"/>
          </a:ln>
        </p:spPr>
      </p:cxnSp>
      <p:cxnSp>
        <p:nvCxnSpPr>
          <p:cNvPr id="357" name="Google Shape;357;g13c4f765913_3_272"/>
          <p:cNvCxnSpPr>
            <a:stCxn id="344" idx="2"/>
            <a:endCxn id="326" idx="3"/>
          </p:cNvCxnSpPr>
          <p:nvPr/>
        </p:nvCxnSpPr>
        <p:spPr>
          <a:xfrm flipH="1">
            <a:off x="5640709" y="3152148"/>
            <a:ext cx="531300" cy="6300"/>
          </a:xfrm>
          <a:prstGeom prst="straightConnector1">
            <a:avLst/>
          </a:prstGeom>
          <a:noFill/>
          <a:ln cap="flat" cmpd="sng" w="9525">
            <a:solidFill>
              <a:schemeClr val="dk2"/>
            </a:solidFill>
            <a:prstDash val="solid"/>
            <a:round/>
            <a:headEnd len="sm" w="sm" type="none"/>
            <a:tailEnd len="sm" w="sm" type="none"/>
          </a:ln>
        </p:spPr>
      </p:cxnSp>
      <p:sp>
        <p:nvSpPr>
          <p:cNvPr id="358" name="Google Shape;358;g13c4f765913_3_272"/>
          <p:cNvSpPr txBox="1"/>
          <p:nvPr/>
        </p:nvSpPr>
        <p:spPr>
          <a:xfrm>
            <a:off x="467325" y="1868300"/>
            <a:ext cx="5758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Khó khăn trong cơ chế thu gom các loại rác thải điện tử</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13c4f765913_2_0"/>
          <p:cNvSpPr txBox="1"/>
          <p:nvPr>
            <p:ph type="title"/>
          </p:nvPr>
        </p:nvSpPr>
        <p:spPr>
          <a:xfrm>
            <a:off x="467325" y="979000"/>
            <a:ext cx="8819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3</a:t>
            </a:r>
            <a:r>
              <a:rPr b="1" lang="en-US" sz="3200">
                <a:solidFill>
                  <a:schemeClr val="dk1"/>
                </a:solidFill>
                <a:latin typeface="Arial"/>
                <a:ea typeface="Arial"/>
                <a:cs typeface="Arial"/>
                <a:sym typeface="Arial"/>
              </a:rPr>
              <a:t>. PHƯƠNG PHÁP TÌM HIỂU VẤN ĐỀ </a:t>
            </a:r>
            <a:endParaRPr b="1" sz="3200">
              <a:solidFill>
                <a:schemeClr val="dk1"/>
              </a:solidFill>
              <a:latin typeface="Arial"/>
              <a:ea typeface="Arial"/>
              <a:cs typeface="Arial"/>
              <a:sym typeface="Arial"/>
            </a:endParaRPr>
          </a:p>
        </p:txBody>
      </p:sp>
      <p:cxnSp>
        <p:nvCxnSpPr>
          <p:cNvPr id="364" name="Google Shape;364;g13c4f765913_2_0"/>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365" name="Google Shape;365;g13c4f765913_2_0"/>
          <p:cNvSpPr txBox="1"/>
          <p:nvPr/>
        </p:nvSpPr>
        <p:spPr>
          <a:xfrm>
            <a:off x="628225" y="1927575"/>
            <a:ext cx="6713100" cy="4340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Phân tích các giải pháp trong nước:</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latin typeface="Arial"/>
                <a:ea typeface="Arial"/>
                <a:cs typeface="Arial"/>
                <a:sym typeface="Arial"/>
              </a:rPr>
              <a:t>Xử lý tại nhà máy công nghiệp</a:t>
            </a:r>
            <a:endParaRPr b="1"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Ưu điểm: có thể xử lý được rác thải số lượng lớn hàng loạt với tốc độ nhanh</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Nhược điểm: không đủ hiệu quả để bắt kịp với nhu cầu sử dụng thiết bị điện, không ảnh hưởng đến lượng rác thải gia tăng</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latin typeface="Arial"/>
                <a:ea typeface="Arial"/>
                <a:cs typeface="Arial"/>
                <a:sym typeface="Arial"/>
              </a:rPr>
              <a:t>Rao bán tại các chợ đồ cũ, đồ gia dụng</a:t>
            </a:r>
            <a:endParaRPr b="1"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Ưu điểm: giá bán rẻ, mật độ sản phẩm cao mà dễ tiếp cận đối với người dùng.</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Nhược điểm: chất lượng sản phẩm không đảm bảo, có thể gây nguy hiểm cho người tái sử dụng do không xử lý chính xác thiết bị</a:t>
            </a:r>
            <a:endParaRPr b="0" i="0" sz="1800" u="none" cap="none" strike="noStrike">
              <a:solidFill>
                <a:srgbClr val="000000"/>
              </a:solidFill>
              <a:latin typeface="Arial"/>
              <a:ea typeface="Arial"/>
              <a:cs typeface="Arial"/>
              <a:sym typeface="Arial"/>
            </a:endParaRPr>
          </a:p>
        </p:txBody>
      </p:sp>
      <p:pic>
        <p:nvPicPr>
          <p:cNvPr id="366" name="Google Shape;366;g13c4f765913_2_0"/>
          <p:cNvPicPr preferRelativeResize="0"/>
          <p:nvPr/>
        </p:nvPicPr>
        <p:blipFill rotWithShape="1">
          <a:blip r:embed="rId3">
            <a:alphaModFix/>
          </a:blip>
          <a:srcRect b="0" l="0" r="0" t="0"/>
          <a:stretch/>
        </p:blipFill>
        <p:spPr>
          <a:xfrm>
            <a:off x="7472725" y="1887925"/>
            <a:ext cx="3631238" cy="2420826"/>
          </a:xfrm>
          <a:prstGeom prst="rect">
            <a:avLst/>
          </a:prstGeom>
          <a:noFill/>
          <a:ln>
            <a:noFill/>
          </a:ln>
        </p:spPr>
      </p:pic>
      <p:pic>
        <p:nvPicPr>
          <p:cNvPr id="367" name="Google Shape;367;g13c4f765913_2_0"/>
          <p:cNvPicPr preferRelativeResize="0"/>
          <p:nvPr/>
        </p:nvPicPr>
        <p:blipFill rotWithShape="1">
          <a:blip r:embed="rId4">
            <a:alphaModFix/>
          </a:blip>
          <a:srcRect b="0" l="0" r="0" t="0"/>
          <a:stretch/>
        </p:blipFill>
        <p:spPr>
          <a:xfrm>
            <a:off x="7509900" y="4461151"/>
            <a:ext cx="2992599" cy="22444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3ce2b492fb_0_388"/>
          <p:cNvSpPr txBox="1"/>
          <p:nvPr>
            <p:ph type="title"/>
          </p:nvPr>
        </p:nvSpPr>
        <p:spPr>
          <a:xfrm>
            <a:off x="467325" y="979000"/>
            <a:ext cx="8819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3</a:t>
            </a:r>
            <a:r>
              <a:rPr b="1" lang="en-US" sz="3200">
                <a:solidFill>
                  <a:schemeClr val="dk1"/>
                </a:solidFill>
                <a:latin typeface="Arial"/>
                <a:ea typeface="Arial"/>
                <a:cs typeface="Arial"/>
                <a:sym typeface="Arial"/>
              </a:rPr>
              <a:t>. PHƯƠNG PHÁP TÌM HIỂU VẤN ĐỀ</a:t>
            </a:r>
            <a:endParaRPr b="1" sz="3200">
              <a:solidFill>
                <a:schemeClr val="dk1"/>
              </a:solidFill>
              <a:latin typeface="Arial"/>
              <a:ea typeface="Arial"/>
              <a:cs typeface="Arial"/>
              <a:sym typeface="Arial"/>
            </a:endParaRPr>
          </a:p>
        </p:txBody>
      </p:sp>
      <p:cxnSp>
        <p:nvCxnSpPr>
          <p:cNvPr id="373" name="Google Shape;373;g13ce2b492fb_0_388"/>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374" name="Google Shape;374;g13ce2b492fb_0_388"/>
          <p:cNvSpPr txBox="1"/>
          <p:nvPr/>
        </p:nvSpPr>
        <p:spPr>
          <a:xfrm>
            <a:off x="644400" y="1868300"/>
            <a:ext cx="67131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Phân tích các giải pháp trên thế giới</a:t>
            </a: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latin typeface="Arial"/>
                <a:ea typeface="Arial"/>
                <a:cs typeface="Arial"/>
                <a:sym typeface="Arial"/>
              </a:rPr>
              <a:t>Thùng rác thông minh goBin</a:t>
            </a:r>
            <a:endParaRPr b="1"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Ưu điểm: có nhiều chức năng phân loại rác thải điện tử, thông minh, tiện gọn và đẹp mắt</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Nhược điểm: giá thành cao, chỉ có dịch vụ ở các nước phát triển</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latin typeface="Arial"/>
                <a:ea typeface="Arial"/>
                <a:cs typeface="Arial"/>
                <a:sym typeface="Arial"/>
              </a:rPr>
              <a:t>Thùng rác thông minh H&amp;M</a:t>
            </a:r>
            <a:endParaRPr b="1"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Ưu điểm : có chức năng tái chế quần áo cũ, giúp làm giảm lượng carbon, số tiền quần áo bán được sẽ cho vào quỹ trồng cây</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Nhược điểm : rất cồng kềnh, không phù hợp cho không gian sống ở Việt Nam; giá thành cao </a:t>
            </a:r>
            <a:endParaRPr b="0" i="0" sz="1800" u="none" cap="none" strike="noStrike">
              <a:solidFill>
                <a:srgbClr val="000000"/>
              </a:solidFill>
              <a:latin typeface="Arial"/>
              <a:ea typeface="Arial"/>
              <a:cs typeface="Arial"/>
              <a:sym typeface="Arial"/>
            </a:endParaRPr>
          </a:p>
        </p:txBody>
      </p:sp>
      <p:pic>
        <p:nvPicPr>
          <p:cNvPr id="375" name="Google Shape;375;g13ce2b492fb_0_388"/>
          <p:cNvPicPr preferRelativeResize="0"/>
          <p:nvPr/>
        </p:nvPicPr>
        <p:blipFill rotWithShape="1">
          <a:blip r:embed="rId3">
            <a:alphaModFix/>
          </a:blip>
          <a:srcRect b="0" l="0" r="0" t="0"/>
          <a:stretch/>
        </p:blipFill>
        <p:spPr>
          <a:xfrm>
            <a:off x="7307849" y="1926500"/>
            <a:ext cx="2718725" cy="1812051"/>
          </a:xfrm>
          <a:prstGeom prst="rect">
            <a:avLst/>
          </a:prstGeom>
          <a:noFill/>
          <a:ln>
            <a:noFill/>
          </a:ln>
        </p:spPr>
      </p:pic>
      <p:pic>
        <p:nvPicPr>
          <p:cNvPr id="376" name="Google Shape;376;g13ce2b492fb_0_388"/>
          <p:cNvPicPr preferRelativeResize="0"/>
          <p:nvPr/>
        </p:nvPicPr>
        <p:blipFill rotWithShape="1">
          <a:blip r:embed="rId4">
            <a:alphaModFix/>
          </a:blip>
          <a:srcRect b="0" l="0" r="0" t="0"/>
          <a:stretch/>
        </p:blipFill>
        <p:spPr>
          <a:xfrm>
            <a:off x="7220525" y="4207725"/>
            <a:ext cx="2806050" cy="181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1"/>
          <p:cNvSpPr txBox="1"/>
          <p:nvPr>
            <p:ph type="title"/>
          </p:nvPr>
        </p:nvSpPr>
        <p:spPr>
          <a:xfrm>
            <a:off x="467313" y="979002"/>
            <a:ext cx="5457000" cy="5847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4</a:t>
            </a:r>
            <a:r>
              <a:rPr b="1" lang="en-US" sz="3200">
                <a:solidFill>
                  <a:schemeClr val="dk1"/>
                </a:solidFill>
                <a:latin typeface="Arial"/>
                <a:ea typeface="Arial"/>
                <a:cs typeface="Arial"/>
                <a:sym typeface="Arial"/>
              </a:rPr>
              <a:t>. Ý TƯỞNG VỀ GIẢI PHÁP</a:t>
            </a:r>
            <a:endParaRPr b="1" sz="3200">
              <a:solidFill>
                <a:schemeClr val="dk1"/>
              </a:solidFill>
              <a:latin typeface="Arial"/>
              <a:ea typeface="Arial"/>
              <a:cs typeface="Arial"/>
              <a:sym typeface="Arial"/>
            </a:endParaRPr>
          </a:p>
        </p:txBody>
      </p:sp>
      <p:cxnSp>
        <p:nvCxnSpPr>
          <p:cNvPr id="382" name="Google Shape;382;p11"/>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383" name="Google Shape;383;p11"/>
          <p:cNvSpPr txBox="1"/>
          <p:nvPr/>
        </p:nvSpPr>
        <p:spPr>
          <a:xfrm>
            <a:off x="304800" y="1868525"/>
            <a:ext cx="11520600" cy="13698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Ý tưởng sơ bộ: </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Thùng rác thông minh được tích hợp mã QR và camera để nhận diện thiết bị, phân loại đồ bỏ vào ngăn nào cũng như xác thực phương thức bảo mật cho người dùng. Ngoài ra, nó sẽ tích hợp thêm 1 màn hình cảm ứng để hướng dẫn người quyên góp bỏ đồ vào. Hơn nữa, khi kết hợp công nghệ Smart Lock và màn hình cảm ứng hiển thị đồ chứa bên trong, người dùng có thể lấy đồ dễ dàng hơn.</a:t>
            </a:r>
            <a:endParaRPr b="0" i="0" sz="1400" u="none" cap="none" strike="noStrike">
              <a:solidFill>
                <a:srgbClr val="000000"/>
              </a:solidFill>
              <a:latin typeface="Arial"/>
              <a:ea typeface="Arial"/>
              <a:cs typeface="Arial"/>
              <a:sym typeface="Arial"/>
            </a:endParaRPr>
          </a:p>
        </p:txBody>
      </p:sp>
      <p:pic>
        <p:nvPicPr>
          <p:cNvPr id="384" name="Google Shape;384;p11"/>
          <p:cNvPicPr preferRelativeResize="0"/>
          <p:nvPr/>
        </p:nvPicPr>
        <p:blipFill rotWithShape="1">
          <a:blip r:embed="rId3">
            <a:alphaModFix/>
          </a:blip>
          <a:srcRect b="0" l="0" r="0" t="0"/>
          <a:stretch/>
        </p:blipFill>
        <p:spPr>
          <a:xfrm>
            <a:off x="5745563" y="3495250"/>
            <a:ext cx="5984916" cy="2837575"/>
          </a:xfrm>
          <a:prstGeom prst="rect">
            <a:avLst/>
          </a:prstGeom>
          <a:noFill/>
          <a:ln>
            <a:noFill/>
          </a:ln>
        </p:spPr>
      </p:pic>
      <p:sp>
        <p:nvSpPr>
          <p:cNvPr id="385" name="Google Shape;385;p11"/>
          <p:cNvSpPr txBox="1"/>
          <p:nvPr/>
        </p:nvSpPr>
        <p:spPr>
          <a:xfrm>
            <a:off x="6054525" y="6332825"/>
            <a:ext cx="5367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Mô hình sơ bộ hệ thống quản lý rác thải điện tử</a:t>
            </a:r>
            <a:endParaRPr b="0" i="1" sz="1200" u="none" cap="none" strike="noStrike">
              <a:solidFill>
                <a:srgbClr val="000000"/>
              </a:solidFill>
              <a:latin typeface="Arial"/>
              <a:ea typeface="Arial"/>
              <a:cs typeface="Arial"/>
              <a:sym typeface="Arial"/>
            </a:endParaRPr>
          </a:p>
        </p:txBody>
      </p:sp>
      <p:sp>
        <p:nvSpPr>
          <p:cNvPr id="386" name="Google Shape;386;p11"/>
          <p:cNvSpPr txBox="1"/>
          <p:nvPr/>
        </p:nvSpPr>
        <p:spPr>
          <a:xfrm>
            <a:off x="304800" y="3495250"/>
            <a:ext cx="5440800" cy="233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chemeClr val="dk1"/>
              </a:buClr>
              <a:buSzPts val="1400"/>
              <a:buFont typeface="Arial"/>
              <a:buChar char="●"/>
            </a:pPr>
            <a:r>
              <a:rPr b="0" i="0" lang="en-US" sz="1400" u="none" cap="none" strike="noStrike">
                <a:solidFill>
                  <a:schemeClr val="dk1"/>
                </a:solidFill>
                <a:highlight>
                  <a:schemeClr val="lt1"/>
                </a:highlight>
                <a:latin typeface="Arial"/>
                <a:ea typeface="Arial"/>
                <a:cs typeface="Arial"/>
                <a:sym typeface="Arial"/>
              </a:rPr>
              <a:t>Ứng dụng điện thoại tích hợp với các tính năng của thùng rác để hỗ trợ trong việc quản lý, quyên góp và thu gom rác thải điện tử. Hơn nữa, app còn có tính năng nhận diện AI để kiểm tra tình trạng máy, từ đó đưa ra các giải pháp phù hợp để kéo dài tuổi thọ thiết bị (như là hướng dẫn sửa chữa, trao đổi linh kiện,…) . Ngoài ra, app còn tích hợp các bài báo, infographic nâng cao nhận thức về rác thải điện tử.</a:t>
            </a:r>
            <a:endParaRPr b="0" i="0" sz="1400" u="none" cap="none" strike="noStrike">
              <a:solidFill>
                <a:srgbClr val="000000"/>
              </a:solidFill>
              <a:highlight>
                <a:schemeClr val="lt1"/>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3cd30bf01c_0_32"/>
          <p:cNvSpPr txBox="1"/>
          <p:nvPr>
            <p:ph type="title"/>
          </p:nvPr>
        </p:nvSpPr>
        <p:spPr>
          <a:xfrm>
            <a:off x="467313" y="979002"/>
            <a:ext cx="54570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4</a:t>
            </a:r>
            <a:r>
              <a:rPr b="1" lang="en-US" sz="3200">
                <a:solidFill>
                  <a:schemeClr val="dk1"/>
                </a:solidFill>
                <a:latin typeface="Arial"/>
                <a:ea typeface="Arial"/>
                <a:cs typeface="Arial"/>
                <a:sym typeface="Arial"/>
              </a:rPr>
              <a:t>. Ý TƯỞNG VỀ GIẢI PHÁP</a:t>
            </a:r>
            <a:endParaRPr b="1" sz="3200">
              <a:solidFill>
                <a:schemeClr val="dk1"/>
              </a:solidFill>
              <a:latin typeface="Arial"/>
              <a:ea typeface="Arial"/>
              <a:cs typeface="Arial"/>
              <a:sym typeface="Arial"/>
            </a:endParaRPr>
          </a:p>
        </p:txBody>
      </p:sp>
      <p:cxnSp>
        <p:nvCxnSpPr>
          <p:cNvPr id="392" name="Google Shape;392;g13cd30bf01c_0_32"/>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393" name="Google Shape;393;g13cd30bf01c_0_32"/>
          <p:cNvSpPr txBox="1"/>
          <p:nvPr/>
        </p:nvSpPr>
        <p:spPr>
          <a:xfrm>
            <a:off x="304800" y="1868300"/>
            <a:ext cx="11194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Phần 1: Reware Box</a:t>
            </a:r>
            <a:endParaRPr b="0" i="0" sz="1600" u="none" cap="none" strike="noStrike">
              <a:solidFill>
                <a:srgbClr val="000000"/>
              </a:solidFill>
              <a:latin typeface="Arial"/>
              <a:ea typeface="Arial"/>
              <a:cs typeface="Arial"/>
              <a:sym typeface="Arial"/>
            </a:endParaRPr>
          </a:p>
        </p:txBody>
      </p:sp>
      <p:sp>
        <p:nvSpPr>
          <p:cNvPr id="394" name="Google Shape;394;g13cd30bf01c_0_32"/>
          <p:cNvSpPr txBox="1"/>
          <p:nvPr/>
        </p:nvSpPr>
        <p:spPr>
          <a:xfrm>
            <a:off x="3485388" y="6406825"/>
            <a:ext cx="5367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Mô hình ý tưởng chi tiết Reware Box</a:t>
            </a:r>
            <a:endParaRPr b="0" i="1" sz="1200" u="none" cap="none" strike="noStrike">
              <a:solidFill>
                <a:srgbClr val="000000"/>
              </a:solidFill>
              <a:latin typeface="Arial"/>
              <a:ea typeface="Arial"/>
              <a:cs typeface="Arial"/>
              <a:sym typeface="Arial"/>
            </a:endParaRPr>
          </a:p>
        </p:txBody>
      </p:sp>
      <p:pic>
        <p:nvPicPr>
          <p:cNvPr id="395" name="Google Shape;395;g13cd30bf01c_0_32"/>
          <p:cNvPicPr preferRelativeResize="0"/>
          <p:nvPr/>
        </p:nvPicPr>
        <p:blipFill rotWithShape="1">
          <a:blip r:embed="rId3">
            <a:alphaModFix/>
          </a:blip>
          <a:srcRect b="5491" l="0" r="0" t="5492"/>
          <a:stretch/>
        </p:blipFill>
        <p:spPr>
          <a:xfrm>
            <a:off x="1366539" y="1894789"/>
            <a:ext cx="9604726" cy="4333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cxnSp>
        <p:nvCxnSpPr>
          <p:cNvPr id="400" name="Google Shape;400;g13c4f765913_1_4"/>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401" name="Google Shape;401;g13c4f765913_1_4"/>
          <p:cNvSpPr txBox="1"/>
          <p:nvPr/>
        </p:nvSpPr>
        <p:spPr>
          <a:xfrm>
            <a:off x="304800" y="1868300"/>
            <a:ext cx="11194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Phần 1: Reware Box</a:t>
            </a:r>
            <a:endParaRPr b="0" i="0" sz="1600" u="none" cap="none" strike="noStrike">
              <a:solidFill>
                <a:srgbClr val="000000"/>
              </a:solidFill>
              <a:latin typeface="Arial"/>
              <a:ea typeface="Arial"/>
              <a:cs typeface="Arial"/>
              <a:sym typeface="Arial"/>
            </a:endParaRPr>
          </a:p>
        </p:txBody>
      </p:sp>
      <p:sp>
        <p:nvSpPr>
          <p:cNvPr id="402" name="Google Shape;402;g13c4f765913_1_4"/>
          <p:cNvSpPr txBox="1"/>
          <p:nvPr/>
        </p:nvSpPr>
        <p:spPr>
          <a:xfrm>
            <a:off x="3485388" y="6406825"/>
            <a:ext cx="5367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Mô hình ý tưởng chi tiết Reware Box</a:t>
            </a:r>
            <a:endParaRPr b="0" i="1" sz="1200" u="none" cap="none" strike="noStrike">
              <a:solidFill>
                <a:srgbClr val="000000"/>
              </a:solidFill>
              <a:latin typeface="Arial"/>
              <a:ea typeface="Arial"/>
              <a:cs typeface="Arial"/>
              <a:sym typeface="Arial"/>
            </a:endParaRPr>
          </a:p>
        </p:txBody>
      </p:sp>
      <p:pic>
        <p:nvPicPr>
          <p:cNvPr id="403" name="Google Shape;403;g13c4f765913_1_4"/>
          <p:cNvPicPr preferRelativeResize="0"/>
          <p:nvPr/>
        </p:nvPicPr>
        <p:blipFill rotWithShape="1">
          <a:blip r:embed="rId3">
            <a:alphaModFix/>
          </a:blip>
          <a:srcRect b="0" l="0" r="0" t="0"/>
          <a:stretch/>
        </p:blipFill>
        <p:spPr>
          <a:xfrm>
            <a:off x="3821788" y="1581175"/>
            <a:ext cx="4694226" cy="4632349"/>
          </a:xfrm>
          <a:prstGeom prst="rect">
            <a:avLst/>
          </a:prstGeom>
          <a:noFill/>
          <a:ln>
            <a:noFill/>
          </a:ln>
        </p:spPr>
      </p:pic>
      <p:sp>
        <p:nvSpPr>
          <p:cNvPr id="404" name="Google Shape;404;g13c4f765913_1_4"/>
          <p:cNvSpPr txBox="1"/>
          <p:nvPr>
            <p:ph type="title"/>
          </p:nvPr>
        </p:nvSpPr>
        <p:spPr>
          <a:xfrm>
            <a:off x="467313" y="979002"/>
            <a:ext cx="54570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4</a:t>
            </a:r>
            <a:r>
              <a:rPr b="1" lang="en-US" sz="3200">
                <a:solidFill>
                  <a:schemeClr val="dk1"/>
                </a:solidFill>
                <a:latin typeface="Arial"/>
                <a:ea typeface="Arial"/>
                <a:cs typeface="Arial"/>
                <a:sym typeface="Arial"/>
              </a:rPr>
              <a:t>. Ý TƯỞNG VỀ GIẢI PHÁP</a:t>
            </a:r>
            <a:endParaRPr b="1" sz="32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13c4f765913_0_8"/>
          <p:cNvSpPr txBox="1"/>
          <p:nvPr>
            <p:ph type="title"/>
          </p:nvPr>
        </p:nvSpPr>
        <p:spPr>
          <a:xfrm>
            <a:off x="467313" y="979002"/>
            <a:ext cx="54570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4</a:t>
            </a:r>
            <a:r>
              <a:rPr b="1" lang="en-US" sz="3200">
                <a:solidFill>
                  <a:schemeClr val="dk1"/>
                </a:solidFill>
                <a:latin typeface="Arial"/>
                <a:ea typeface="Arial"/>
                <a:cs typeface="Arial"/>
                <a:sym typeface="Arial"/>
              </a:rPr>
              <a:t>. Ý TƯỞNG VỀ GIẢI PHÁP</a:t>
            </a:r>
            <a:endParaRPr b="1" sz="3200">
              <a:solidFill>
                <a:schemeClr val="dk1"/>
              </a:solidFill>
              <a:latin typeface="Arial"/>
              <a:ea typeface="Arial"/>
              <a:cs typeface="Arial"/>
              <a:sym typeface="Arial"/>
            </a:endParaRPr>
          </a:p>
        </p:txBody>
      </p:sp>
      <p:cxnSp>
        <p:nvCxnSpPr>
          <p:cNvPr id="410" name="Google Shape;410;g13c4f765913_0_8"/>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411" name="Google Shape;411;g13c4f765913_0_8"/>
          <p:cNvSpPr txBox="1"/>
          <p:nvPr/>
        </p:nvSpPr>
        <p:spPr>
          <a:xfrm>
            <a:off x="304800" y="2268500"/>
            <a:ext cx="11194200" cy="3126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Kích thước, hình dáng:</a:t>
            </a:r>
            <a:endParaRPr b="1"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Hình hộp hình chữ nhật</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Kích thước: 115 x 50 x 110 (cm) chứa được cái thiết bị, đồ dùng điện tử với kích thước tối đa 45 x 35 x 7 (cm)</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Khoảng 40 ngăn để đồ có thể tái chế được với 3 loại kích thước khác nhau phục vụ cho mục đích trao đổi, cung cấp cho các tổ chức tình nguyện.</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Khoảng 5 ngăn đựng đồ không thể tái chế được phục vụ cho mục đích cung cấp cho các cơ quan xử lý có thẩm quyền</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n-US" sz="1400" u="none" cap="none" strike="noStrike">
                <a:solidFill>
                  <a:schemeClr val="dk1"/>
                </a:solidFill>
                <a:latin typeface="Arial"/>
                <a:ea typeface="Arial"/>
                <a:cs typeface="Arial"/>
                <a:sym typeface="Arial"/>
              </a:rPr>
              <a:t>Tính năng: </a:t>
            </a:r>
            <a:endParaRPr b="1"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Đăng nhập và xác thực bằng cách tích hợp mã QR để liên kết với app</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Camera nhận diện đồ dùng và phân loại, xác định ngăn để rác thải điện tử phù hợp cho người dùng</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Công nghệ Smart Lock tự động mở/khoá ngăn giúp người dùng dễ dàng hơn trong việc bỏ/lấy đồ</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Hiển thị thông tin trên màn hình cảm ứng về những đồ hiện có, lưu lượng đồ còn lại trong Reware Box</a:t>
            </a:r>
            <a:endParaRPr b="0" i="0" sz="1400" u="none" cap="none" strike="noStrike">
              <a:solidFill>
                <a:schemeClr val="dk1"/>
              </a:solidFill>
              <a:latin typeface="Arial"/>
              <a:ea typeface="Arial"/>
              <a:cs typeface="Arial"/>
              <a:sym typeface="Arial"/>
            </a:endParaRPr>
          </a:p>
          <a:p>
            <a:pPr indent="-317500" lvl="1" marL="9144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Cập nhật thông tin lên ứng dụng mobile.</a:t>
            </a:r>
            <a:endParaRPr b="0" i="0" sz="1400" u="none" cap="none" strike="noStrike">
              <a:solidFill>
                <a:schemeClr val="dk1"/>
              </a:solidFill>
              <a:latin typeface="Arial"/>
              <a:ea typeface="Arial"/>
              <a:cs typeface="Arial"/>
              <a:sym typeface="Arial"/>
            </a:endParaRPr>
          </a:p>
        </p:txBody>
      </p:sp>
      <p:sp>
        <p:nvSpPr>
          <p:cNvPr id="412" name="Google Shape;412;g13c4f765913_0_8"/>
          <p:cNvSpPr txBox="1"/>
          <p:nvPr/>
        </p:nvSpPr>
        <p:spPr>
          <a:xfrm>
            <a:off x="304800" y="1868300"/>
            <a:ext cx="11194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Phần 1: Reware Box</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13cd30bf01c_0_19"/>
          <p:cNvSpPr txBox="1"/>
          <p:nvPr>
            <p:ph type="title"/>
          </p:nvPr>
        </p:nvSpPr>
        <p:spPr>
          <a:xfrm>
            <a:off x="467327" y="979000"/>
            <a:ext cx="62259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4</a:t>
            </a:r>
            <a:r>
              <a:rPr b="1" lang="en-US" sz="3200">
                <a:solidFill>
                  <a:schemeClr val="dk1"/>
                </a:solidFill>
                <a:latin typeface="Arial"/>
                <a:ea typeface="Arial"/>
                <a:cs typeface="Arial"/>
                <a:sym typeface="Arial"/>
              </a:rPr>
              <a:t>. Ý TƯỞNG VỀ GIẢI PHÁP</a:t>
            </a:r>
            <a:endParaRPr b="1" sz="3200">
              <a:solidFill>
                <a:schemeClr val="dk1"/>
              </a:solidFill>
              <a:latin typeface="Arial"/>
              <a:ea typeface="Arial"/>
              <a:cs typeface="Arial"/>
              <a:sym typeface="Arial"/>
            </a:endParaRPr>
          </a:p>
        </p:txBody>
      </p:sp>
      <p:cxnSp>
        <p:nvCxnSpPr>
          <p:cNvPr id="418" name="Google Shape;418;g13cd30bf01c_0_19"/>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419" name="Google Shape;419;g13cd30bf01c_0_19"/>
          <p:cNvSpPr txBox="1"/>
          <p:nvPr/>
        </p:nvSpPr>
        <p:spPr>
          <a:xfrm>
            <a:off x="304800" y="1868300"/>
            <a:ext cx="1119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Phần 2: Ứng dụng quản lý</a:t>
            </a:r>
            <a:endParaRPr b="0" i="0" sz="1400" u="none" cap="none" strike="noStrike">
              <a:solidFill>
                <a:srgbClr val="000000"/>
              </a:solidFill>
              <a:latin typeface="Arial"/>
              <a:ea typeface="Arial"/>
              <a:cs typeface="Arial"/>
              <a:sym typeface="Arial"/>
            </a:endParaRPr>
          </a:p>
        </p:txBody>
      </p:sp>
      <p:sp>
        <p:nvSpPr>
          <p:cNvPr id="420" name="Google Shape;420;g13cd30bf01c_0_19"/>
          <p:cNvSpPr txBox="1"/>
          <p:nvPr/>
        </p:nvSpPr>
        <p:spPr>
          <a:xfrm>
            <a:off x="3485388" y="6406825"/>
            <a:ext cx="5367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Mô hình ý tưởng chi tiết ứng dụng quản lý rác thải điện tử</a:t>
            </a:r>
            <a:endParaRPr b="0" i="1" sz="1200" u="none" cap="none" strike="noStrike">
              <a:solidFill>
                <a:srgbClr val="000000"/>
              </a:solidFill>
              <a:latin typeface="Arial"/>
              <a:ea typeface="Arial"/>
              <a:cs typeface="Arial"/>
              <a:sym typeface="Arial"/>
            </a:endParaRPr>
          </a:p>
        </p:txBody>
      </p:sp>
      <p:pic>
        <p:nvPicPr>
          <p:cNvPr id="421" name="Google Shape;421;g13cd30bf01c_0_19"/>
          <p:cNvPicPr preferRelativeResize="0"/>
          <p:nvPr/>
        </p:nvPicPr>
        <p:blipFill rotWithShape="1">
          <a:blip r:embed="rId3">
            <a:alphaModFix/>
          </a:blip>
          <a:srcRect b="0" l="0" r="0" t="0"/>
          <a:stretch/>
        </p:blipFill>
        <p:spPr>
          <a:xfrm>
            <a:off x="1189075" y="2194700"/>
            <a:ext cx="9813827" cy="4293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grpSp>
        <p:nvGrpSpPr>
          <p:cNvPr id="426" name="Google Shape;426;g13cd30bf01c_0_125"/>
          <p:cNvGrpSpPr/>
          <p:nvPr/>
        </p:nvGrpSpPr>
        <p:grpSpPr>
          <a:xfrm>
            <a:off x="2940140" y="392318"/>
            <a:ext cx="8948992" cy="1586872"/>
            <a:chOff x="1593000" y="2322568"/>
            <a:chExt cx="5958051" cy="643500"/>
          </a:xfrm>
        </p:grpSpPr>
        <p:sp>
          <p:nvSpPr>
            <p:cNvPr id="427" name="Google Shape;427;g13cd30bf01c_0_12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13cd30bf01c_0_125"/>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13cd30bf01c_0_125"/>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g13cd30bf01c_0_12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Quyên góp các đồ điện tử không dùng đến, tích hợp các tính năng với thùng rác thông minh</a:t>
              </a:r>
              <a:endParaRPr b="0" i="0" sz="1200" u="none" cap="none" strike="noStrike">
                <a:solidFill>
                  <a:srgbClr val="FFFFFF"/>
                </a:solidFill>
                <a:latin typeface="Arial"/>
                <a:ea typeface="Arial"/>
                <a:cs typeface="Arial"/>
                <a:sym typeface="Arial"/>
              </a:endParaRPr>
            </a:p>
          </p:txBody>
        </p:sp>
        <p:sp>
          <p:nvSpPr>
            <p:cNvPr id="431" name="Google Shape;431;g13cd30bf01c_0_12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13cd30bf01c_0_125"/>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01</a:t>
              </a:r>
              <a:endParaRPr b="0" i="0" sz="3500" u="none" cap="none" strike="noStrike">
                <a:solidFill>
                  <a:srgbClr val="FFFFFF"/>
                </a:solidFill>
                <a:latin typeface="Roboto Thin"/>
                <a:ea typeface="Roboto Thin"/>
                <a:cs typeface="Roboto Thin"/>
                <a:sym typeface="Roboto Thin"/>
              </a:endParaRPr>
            </a:p>
          </p:txBody>
        </p:sp>
        <p:sp>
          <p:nvSpPr>
            <p:cNvPr id="433" name="Google Shape;433;g13cd30bf01c_0_125"/>
            <p:cNvSpPr/>
            <p:nvPr/>
          </p:nvSpPr>
          <p:spPr>
            <a:xfrm>
              <a:off x="4387851" y="2323746"/>
              <a:ext cx="3163200" cy="642300"/>
            </a:xfrm>
            <a:prstGeom prst="rect">
              <a:avLst/>
            </a:prstGeom>
            <a:noFill/>
            <a:ln>
              <a:noFill/>
            </a:ln>
          </p:spPr>
          <p:txBody>
            <a:bodyPr anchorCtr="0" anchor="ctr" bIns="121900" lIns="121900" spcFirstLastPara="1" rIns="121900" wrap="square" tIns="121900">
              <a:noAutofit/>
            </a:bodyPr>
            <a:lstStyle/>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Kết nối với thùng rác thông qua các công nghệ như QR Code, Bluetooth hay RFID</a:t>
              </a:r>
              <a:endParaRPr b="0" i="0" sz="1000" u="none" cap="none" strike="noStrike">
                <a:solidFill>
                  <a:srgbClr val="0C58D3"/>
                </a:solidFill>
                <a:latin typeface="Arial"/>
                <a:ea typeface="Arial"/>
                <a:cs typeface="Arial"/>
                <a:sym typeface="Arial"/>
              </a:endParaRPr>
            </a:p>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Scan nhận diện loại thiết bị điện tử qua camera, tự động phân loại nên bỏ vào ngăn thùng rác nào</a:t>
              </a:r>
              <a:endParaRPr b="0" i="0" sz="1000" u="none" cap="none" strike="noStrike">
                <a:solidFill>
                  <a:srgbClr val="0C58D3"/>
                </a:solidFill>
                <a:latin typeface="Arial"/>
                <a:ea typeface="Arial"/>
                <a:cs typeface="Arial"/>
                <a:sym typeface="Arial"/>
              </a:endParaRPr>
            </a:p>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Cập nhật dữ liệu thùng rác đến khách hàng thông qua bản đồ (địa điểm, lượng đồ, các thiết bị hiện có trong thùng, …)</a:t>
              </a:r>
              <a:endParaRPr b="0" i="0" sz="1000" u="none" cap="none" strike="noStrike">
                <a:solidFill>
                  <a:srgbClr val="0C58D3"/>
                </a:solidFill>
                <a:latin typeface="Arial"/>
                <a:ea typeface="Arial"/>
                <a:cs typeface="Arial"/>
                <a:sym typeface="Arial"/>
              </a:endParaRPr>
            </a:p>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Đặt lịch bỏ rác vào thùng.</a:t>
              </a:r>
              <a:endParaRPr b="0" i="0" sz="1000" u="none" cap="none" strike="noStrike">
                <a:solidFill>
                  <a:srgbClr val="0C58D3"/>
                </a:solidFill>
                <a:latin typeface="Arial"/>
                <a:ea typeface="Arial"/>
                <a:cs typeface="Arial"/>
                <a:sym typeface="Arial"/>
              </a:endParaRPr>
            </a:p>
          </p:txBody>
        </p:sp>
      </p:grpSp>
      <p:grpSp>
        <p:nvGrpSpPr>
          <p:cNvPr id="434" name="Google Shape;434;g13cd30bf01c_0_125"/>
          <p:cNvGrpSpPr/>
          <p:nvPr/>
        </p:nvGrpSpPr>
        <p:grpSpPr>
          <a:xfrm>
            <a:off x="2940133" y="1979178"/>
            <a:ext cx="8948878" cy="1713899"/>
            <a:chOff x="1593000" y="2322568"/>
            <a:chExt cx="5957975" cy="643500"/>
          </a:xfrm>
        </p:grpSpPr>
        <p:sp>
          <p:nvSpPr>
            <p:cNvPr id="435" name="Google Shape;435;g13cd30bf01c_0_12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13cd30bf01c_0_125"/>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13cd30bf01c_0_125"/>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13cd30bf01c_0_12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Gợi ý sửa chữa, thanh lý, tìm mua linh kiện thay thế các thiết bị hỏng</a:t>
              </a:r>
              <a:endParaRPr b="0" i="0" sz="1200" u="none" cap="none" strike="noStrike">
                <a:solidFill>
                  <a:srgbClr val="FFFFFF"/>
                </a:solidFill>
                <a:latin typeface="Arial"/>
                <a:ea typeface="Arial"/>
                <a:cs typeface="Arial"/>
                <a:sym typeface="Arial"/>
              </a:endParaRPr>
            </a:p>
          </p:txBody>
        </p:sp>
        <p:sp>
          <p:nvSpPr>
            <p:cNvPr id="439" name="Google Shape;439;g13cd30bf01c_0_12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13cd30bf01c_0_125"/>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02</a:t>
              </a:r>
              <a:endParaRPr b="0" i="0" sz="3500" u="none" cap="none" strike="noStrike">
                <a:solidFill>
                  <a:srgbClr val="FFFFFF"/>
                </a:solidFill>
                <a:latin typeface="Roboto Thin"/>
                <a:ea typeface="Roboto Thin"/>
                <a:cs typeface="Roboto Thin"/>
                <a:sym typeface="Roboto Thin"/>
              </a:endParaRPr>
            </a:p>
          </p:txBody>
        </p:sp>
        <p:sp>
          <p:nvSpPr>
            <p:cNvPr id="441" name="Google Shape;441;g13cd30bf01c_0_12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Nhận dạng AI thông tin về thiết bị, tình trạng sản phẩm, …</a:t>
              </a:r>
              <a:endParaRPr b="0" i="0" sz="1000" u="none" cap="none" strike="noStrike">
                <a:solidFill>
                  <a:srgbClr val="0C58D3"/>
                </a:solidFill>
                <a:latin typeface="Arial"/>
                <a:ea typeface="Arial"/>
                <a:cs typeface="Arial"/>
                <a:sym typeface="Arial"/>
              </a:endParaRPr>
            </a:p>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Lấy dữ liệu từ nhiều nguồn khác nhau để cung cấp gợi ý, hướng dẫn tự sửa chữa thiết bị cho người dùng</a:t>
              </a:r>
              <a:endParaRPr b="0" i="0" sz="1000" u="none" cap="none" strike="noStrike">
                <a:solidFill>
                  <a:srgbClr val="0C58D3"/>
                </a:solidFill>
                <a:latin typeface="Arial"/>
                <a:ea typeface="Arial"/>
                <a:cs typeface="Arial"/>
                <a:sym typeface="Arial"/>
              </a:endParaRPr>
            </a:p>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Gợi ý các linh kiện, đồ dùng sửa chữa để người dùng có thể tự linh hoạt thay thế</a:t>
              </a:r>
              <a:endParaRPr b="0" i="0" sz="1000" u="none" cap="none" strike="noStrike">
                <a:solidFill>
                  <a:srgbClr val="0C58D3"/>
                </a:solidFill>
                <a:latin typeface="Arial"/>
                <a:ea typeface="Arial"/>
                <a:cs typeface="Arial"/>
                <a:sym typeface="Arial"/>
              </a:endParaRPr>
            </a:p>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Đề xuất nơi sửa chữa đồ điện tử uy tín và mức giá phù hợp với tình trạng thiết bị</a:t>
              </a:r>
              <a:endParaRPr b="0" i="0" sz="1000" u="none" cap="none" strike="noStrike">
                <a:solidFill>
                  <a:srgbClr val="0C58D3"/>
                </a:solidFill>
                <a:latin typeface="Arial"/>
                <a:ea typeface="Arial"/>
                <a:cs typeface="Arial"/>
                <a:sym typeface="Arial"/>
              </a:endParaRPr>
            </a:p>
          </p:txBody>
        </p:sp>
      </p:grpSp>
      <p:grpSp>
        <p:nvGrpSpPr>
          <p:cNvPr id="442" name="Google Shape;442;g13cd30bf01c_0_125"/>
          <p:cNvGrpSpPr/>
          <p:nvPr/>
        </p:nvGrpSpPr>
        <p:grpSpPr>
          <a:xfrm>
            <a:off x="2940202" y="3693059"/>
            <a:ext cx="8948878" cy="1081853"/>
            <a:chOff x="1593000" y="2322568"/>
            <a:chExt cx="5957975" cy="643500"/>
          </a:xfrm>
        </p:grpSpPr>
        <p:sp>
          <p:nvSpPr>
            <p:cNvPr id="443" name="Google Shape;443;g13cd30bf01c_0_12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13cd30bf01c_0_125"/>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13cd30bf01c_0_125"/>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13cd30bf01c_0_12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Chợ buôn bán, trao đổi các đồ điện tử theo từng tình trạng khác nhau</a:t>
              </a:r>
              <a:endParaRPr b="0" i="0" sz="1300" u="none" cap="none" strike="noStrike">
                <a:solidFill>
                  <a:srgbClr val="FFFFFF"/>
                </a:solidFill>
                <a:latin typeface="Roboto Medium"/>
                <a:ea typeface="Roboto Medium"/>
                <a:cs typeface="Roboto Medium"/>
                <a:sym typeface="Roboto Medium"/>
              </a:endParaRPr>
            </a:p>
          </p:txBody>
        </p:sp>
        <p:sp>
          <p:nvSpPr>
            <p:cNvPr id="447" name="Google Shape;447;g13cd30bf01c_0_12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13cd30bf01c_0_125"/>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03</a:t>
              </a:r>
              <a:endParaRPr b="0" i="0" sz="3500" u="none" cap="none" strike="noStrike">
                <a:solidFill>
                  <a:srgbClr val="FFFFFF"/>
                </a:solidFill>
                <a:latin typeface="Roboto Thin"/>
                <a:ea typeface="Roboto Thin"/>
                <a:cs typeface="Roboto Thin"/>
                <a:sym typeface="Roboto Thin"/>
              </a:endParaRPr>
            </a:p>
          </p:txBody>
        </p:sp>
        <p:sp>
          <p:nvSpPr>
            <p:cNvPr id="449" name="Google Shape;449;g13cd30bf01c_0_12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Bộ lọc tìm kiếm các thiết bị phù hợp với nhu cầu người dùng (mã sản phẩm, giá thành, tình trạng, …)</a:t>
              </a:r>
              <a:endParaRPr b="0" i="0" sz="1000" u="none" cap="none" strike="noStrike">
                <a:solidFill>
                  <a:srgbClr val="0C58D3"/>
                </a:solidFill>
                <a:latin typeface="Arial"/>
                <a:ea typeface="Arial"/>
                <a:cs typeface="Arial"/>
                <a:sym typeface="Arial"/>
              </a:endParaRPr>
            </a:p>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Lưu lại những sản phẩm yêu thích để có thể nhận thông báo mỗi khi sản phẩm đó đang được rao bán</a:t>
              </a:r>
              <a:endParaRPr b="0" i="0" sz="1000" u="none" cap="none" strike="noStrike">
                <a:solidFill>
                  <a:srgbClr val="0C58D3"/>
                </a:solidFill>
                <a:latin typeface="Arial"/>
                <a:ea typeface="Arial"/>
                <a:cs typeface="Arial"/>
                <a:sym typeface="Arial"/>
              </a:endParaRPr>
            </a:p>
          </p:txBody>
        </p:sp>
      </p:grpSp>
      <p:grpSp>
        <p:nvGrpSpPr>
          <p:cNvPr id="450" name="Google Shape;450;g13cd30bf01c_0_125"/>
          <p:cNvGrpSpPr/>
          <p:nvPr/>
        </p:nvGrpSpPr>
        <p:grpSpPr>
          <a:xfrm>
            <a:off x="2940208" y="5652610"/>
            <a:ext cx="8948878" cy="813128"/>
            <a:chOff x="1593000" y="2322568"/>
            <a:chExt cx="5957975" cy="643500"/>
          </a:xfrm>
        </p:grpSpPr>
        <p:sp>
          <p:nvSpPr>
            <p:cNvPr id="451" name="Google Shape;451;g13cd30bf01c_0_12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13cd30bf01c_0_125"/>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13cd30bf01c_0_125"/>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g13cd30bf01c_0_12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Nâng cao nhận thức của người dùng về vấn đề rác thải điện tử</a:t>
              </a:r>
              <a:endParaRPr b="0" i="0" sz="1200" u="none" cap="none" strike="noStrike">
                <a:solidFill>
                  <a:srgbClr val="FFFFFF"/>
                </a:solidFill>
                <a:latin typeface="Arial"/>
                <a:ea typeface="Arial"/>
                <a:cs typeface="Arial"/>
                <a:sym typeface="Arial"/>
              </a:endParaRPr>
            </a:p>
          </p:txBody>
        </p:sp>
        <p:sp>
          <p:nvSpPr>
            <p:cNvPr id="455" name="Google Shape;455;g13cd30bf01c_0_12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13cd30bf01c_0_125"/>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05</a:t>
              </a:r>
              <a:endParaRPr b="0" i="0" sz="3500" u="none" cap="none" strike="noStrike">
                <a:solidFill>
                  <a:srgbClr val="FFFFFF"/>
                </a:solidFill>
                <a:latin typeface="Roboto Thin"/>
                <a:ea typeface="Roboto Thin"/>
                <a:cs typeface="Roboto Thin"/>
                <a:sym typeface="Roboto Thin"/>
              </a:endParaRPr>
            </a:p>
          </p:txBody>
        </p:sp>
        <p:sp>
          <p:nvSpPr>
            <p:cNvPr id="457" name="Google Shape;457;g13cd30bf01c_0_12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Cập nhật hàng tuần các bài viết về, các tin tức về tình hình, thực trạng rác thải điện tử hiện nay</a:t>
              </a:r>
              <a:endParaRPr b="0" i="0" sz="1000" u="none" cap="none" strike="noStrike">
                <a:solidFill>
                  <a:srgbClr val="0C58D3"/>
                </a:solidFill>
                <a:latin typeface="Arial"/>
                <a:ea typeface="Arial"/>
                <a:cs typeface="Arial"/>
                <a:sym typeface="Arial"/>
              </a:endParaRPr>
            </a:p>
          </p:txBody>
        </p:sp>
      </p:grpSp>
      <p:grpSp>
        <p:nvGrpSpPr>
          <p:cNvPr id="458" name="Google Shape;458;g13cd30bf01c_0_125"/>
          <p:cNvGrpSpPr/>
          <p:nvPr/>
        </p:nvGrpSpPr>
        <p:grpSpPr>
          <a:xfrm>
            <a:off x="2940135" y="4774895"/>
            <a:ext cx="8948878" cy="877735"/>
            <a:chOff x="1593000" y="2322568"/>
            <a:chExt cx="5957975" cy="643500"/>
          </a:xfrm>
        </p:grpSpPr>
        <p:sp>
          <p:nvSpPr>
            <p:cNvPr id="459" name="Google Shape;459;g13cd30bf01c_0_125"/>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13cd30bf01c_0_125"/>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g13cd30bf01c_0_125"/>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g13cd30bf01c_0_125"/>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Hỗ trợ tổ chức tình nguyện và tái chế thu gom rác một cách hiệu quả</a:t>
              </a:r>
              <a:endParaRPr b="0" i="0" sz="1200" u="none" cap="none" strike="noStrike">
                <a:solidFill>
                  <a:srgbClr val="FFFFFF"/>
                </a:solidFill>
                <a:latin typeface="Arial"/>
                <a:ea typeface="Arial"/>
                <a:cs typeface="Arial"/>
                <a:sym typeface="Arial"/>
              </a:endParaRPr>
            </a:p>
          </p:txBody>
        </p:sp>
        <p:sp>
          <p:nvSpPr>
            <p:cNvPr id="463" name="Google Shape;463;g13cd30bf01c_0_125"/>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6862"/>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13cd30bf01c_0_125"/>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3500"/>
                <a:buFont typeface="Arial"/>
                <a:buNone/>
              </a:pPr>
              <a:r>
                <a:rPr b="0" i="0" lang="en-US" sz="3500" u="none" cap="none" strike="noStrike">
                  <a:solidFill>
                    <a:srgbClr val="FFFFFF"/>
                  </a:solidFill>
                  <a:latin typeface="Roboto Thin"/>
                  <a:ea typeface="Roboto Thin"/>
                  <a:cs typeface="Roboto Thin"/>
                  <a:sym typeface="Roboto Thin"/>
                </a:rPr>
                <a:t>04</a:t>
              </a:r>
              <a:endParaRPr b="0" i="0" sz="3500" u="none" cap="none" strike="noStrike">
                <a:solidFill>
                  <a:srgbClr val="FFFFFF"/>
                </a:solidFill>
                <a:latin typeface="Roboto Thin"/>
                <a:ea typeface="Roboto Thin"/>
                <a:cs typeface="Roboto Thin"/>
                <a:sym typeface="Roboto Thin"/>
              </a:endParaRPr>
            </a:p>
          </p:txBody>
        </p:sp>
        <p:sp>
          <p:nvSpPr>
            <p:cNvPr id="465" name="Google Shape;465;g13cd30bf01c_0_125"/>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68300" lvl="0" marL="609600" marR="0" rtl="0" algn="l">
                <a:lnSpc>
                  <a:spcPct val="115000"/>
                </a:lnSpc>
                <a:spcBef>
                  <a:spcPts val="0"/>
                </a:spcBef>
                <a:spcAft>
                  <a:spcPts val="0"/>
                </a:spcAft>
                <a:buClr>
                  <a:srgbClr val="0C58D3"/>
                </a:buClr>
                <a:buSzPts val="1000"/>
                <a:buFont typeface="Arial"/>
                <a:buChar char="●"/>
              </a:pPr>
              <a:r>
                <a:rPr b="0" i="0" lang="en-US" sz="1000" u="none" cap="none" strike="noStrike">
                  <a:solidFill>
                    <a:srgbClr val="0C58D3"/>
                  </a:solidFill>
                  <a:latin typeface="Arial"/>
                  <a:ea typeface="Arial"/>
                  <a:cs typeface="Arial"/>
                  <a:sym typeface="Arial"/>
                </a:rPr>
                <a:t>Cung cấp ứng dụng riêng giúp các bên tình nguyện có thể theo dõi lượng đồ thải ra từ người dùng để sắp xếp thu gom</a:t>
              </a:r>
              <a:endParaRPr b="0" i="0" sz="1000" u="none" cap="none" strike="noStrike">
                <a:solidFill>
                  <a:srgbClr val="0C58D3"/>
                </a:solidFill>
                <a:latin typeface="Arial"/>
                <a:ea typeface="Arial"/>
                <a:cs typeface="Arial"/>
                <a:sym typeface="Arial"/>
              </a:endParaRPr>
            </a:p>
          </p:txBody>
        </p:sp>
      </p:grpSp>
      <p:sp>
        <p:nvSpPr>
          <p:cNvPr id="466" name="Google Shape;466;g13cd30bf01c_0_125"/>
          <p:cNvSpPr txBox="1"/>
          <p:nvPr/>
        </p:nvSpPr>
        <p:spPr>
          <a:xfrm>
            <a:off x="357225" y="1378500"/>
            <a:ext cx="2166900" cy="5145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Các tính năng nổi bật: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
          <p:cNvSpPr txBox="1"/>
          <p:nvPr/>
        </p:nvSpPr>
        <p:spPr>
          <a:xfrm>
            <a:off x="3086099" y="1371600"/>
            <a:ext cx="6019800" cy="1188600"/>
          </a:xfrm>
          <a:prstGeom prst="rect">
            <a:avLst/>
          </a:prstGeom>
          <a:solidFill>
            <a:schemeClr val="lt1"/>
          </a:solidFill>
          <a:ln cap="flat" cmpd="sng" w="12700">
            <a:solidFill>
              <a:srgbClr val="D8D8D8"/>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70C0"/>
              </a:buClr>
              <a:buSzPts val="6000"/>
              <a:buFont typeface="Times New Roman"/>
              <a:buNone/>
            </a:pPr>
            <a:r>
              <a:rPr b="0" i="0" lang="en-US" sz="6000" u="none" cap="none" strike="noStrike">
                <a:solidFill>
                  <a:srgbClr val="595959"/>
                </a:solidFill>
                <a:latin typeface="Arial"/>
                <a:ea typeface="Arial"/>
                <a:cs typeface="Arial"/>
                <a:sym typeface="Arial"/>
              </a:rPr>
              <a:t>BÀI DỰ THI </a:t>
            </a:r>
            <a:endParaRPr b="0" i="0" sz="6000" u="none" cap="none" strike="noStrike">
              <a:solidFill>
                <a:srgbClr val="595959"/>
              </a:solidFill>
              <a:latin typeface="Arial"/>
              <a:ea typeface="Arial"/>
              <a:cs typeface="Arial"/>
              <a:sym typeface="Arial"/>
            </a:endParaRPr>
          </a:p>
        </p:txBody>
      </p:sp>
      <p:sp>
        <p:nvSpPr>
          <p:cNvPr id="254" name="Google Shape;254;p3"/>
          <p:cNvSpPr txBox="1"/>
          <p:nvPr/>
        </p:nvSpPr>
        <p:spPr>
          <a:xfrm>
            <a:off x="228598" y="3124200"/>
            <a:ext cx="11506200" cy="2590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500"/>
              <a:buFont typeface="Arial"/>
              <a:buNone/>
            </a:pPr>
            <a:r>
              <a:rPr b="0" i="0" lang="en-US" sz="3200" u="none" cap="none" strike="noStrike">
                <a:solidFill>
                  <a:schemeClr val="dk1"/>
                </a:solidFill>
                <a:latin typeface="Arial"/>
                <a:ea typeface="Arial"/>
                <a:cs typeface="Arial"/>
                <a:sym typeface="Arial"/>
              </a:rPr>
              <a:t>Đội Thi: </a:t>
            </a:r>
            <a:r>
              <a:rPr b="0" i="0" lang="en-US" sz="3200" u="none" cap="none" strike="noStrike">
                <a:solidFill>
                  <a:srgbClr val="0070C0"/>
                </a:solidFill>
                <a:latin typeface="Arial"/>
                <a:ea typeface="Arial"/>
                <a:cs typeface="Arial"/>
                <a:sym typeface="Arial"/>
              </a:rPr>
              <a:t>Re-ware</a:t>
            </a:r>
            <a:endParaRPr b="0" i="0" sz="2300" u="none" cap="none" strike="noStrike">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2500"/>
              <a:buFont typeface="Arial"/>
              <a:buNone/>
            </a:pPr>
            <a:r>
              <a:rPr b="0" i="0" lang="en-US" sz="2300" u="none" cap="none" strike="noStrike">
                <a:solidFill>
                  <a:schemeClr val="dk1"/>
                </a:solidFill>
                <a:latin typeface="Arial"/>
                <a:ea typeface="Arial"/>
                <a:cs typeface="Arial"/>
                <a:sym typeface="Arial"/>
              </a:rPr>
              <a:t>Giáo viên hướng dẫn: </a:t>
            </a:r>
            <a:r>
              <a:rPr b="0" i="0" lang="en-US" sz="2300" u="none" cap="none" strike="noStrike">
                <a:solidFill>
                  <a:srgbClr val="0070C0"/>
                </a:solidFill>
                <a:latin typeface="Arial"/>
                <a:ea typeface="Arial"/>
                <a:cs typeface="Arial"/>
                <a:sym typeface="Arial"/>
              </a:rPr>
              <a:t>Trần Hoàng Nhật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2500"/>
              <a:buFont typeface="Arial"/>
              <a:buNone/>
            </a:pPr>
            <a:r>
              <a:rPr b="0" i="0" lang="en-US" sz="2300" u="none" cap="none" strike="noStrike">
                <a:solidFill>
                  <a:schemeClr val="dk1"/>
                </a:solidFill>
                <a:latin typeface="Arial"/>
                <a:ea typeface="Arial"/>
                <a:cs typeface="Arial"/>
                <a:sym typeface="Arial"/>
              </a:rPr>
              <a:t>Đơn vị đăng ký: </a:t>
            </a:r>
            <a:r>
              <a:rPr b="0" i="0" lang="en-US" sz="2300" u="none" cap="none" strike="noStrike">
                <a:solidFill>
                  <a:srgbClr val="0070C0"/>
                </a:solidFill>
                <a:latin typeface="Arial"/>
                <a:ea typeface="Arial"/>
                <a:cs typeface="Arial"/>
                <a:sym typeface="Arial"/>
              </a:rPr>
              <a:t>Summit Education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Tỉnh – Thành Phố: </a:t>
            </a:r>
            <a:r>
              <a:rPr b="0" i="0" lang="en-US" sz="2300" u="none" cap="none" strike="noStrike">
                <a:solidFill>
                  <a:srgbClr val="0070C0"/>
                </a:solidFill>
                <a:latin typeface="Arial"/>
                <a:ea typeface="Arial"/>
                <a:cs typeface="Arial"/>
                <a:sym typeface="Arial"/>
              </a:rPr>
              <a:t>Hà Nội</a:t>
            </a:r>
            <a:endParaRPr b="0" i="0" sz="2300" u="none" cap="none" strike="noStrike">
              <a:solidFill>
                <a:srgbClr val="0070C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12"/>
          <p:cNvPicPr preferRelativeResize="0"/>
          <p:nvPr/>
        </p:nvPicPr>
        <p:blipFill rotWithShape="1">
          <a:blip r:embed="rId3">
            <a:alphaModFix/>
          </a:blip>
          <a:srcRect b="0" l="0" r="0" t="0"/>
          <a:stretch/>
        </p:blipFill>
        <p:spPr>
          <a:xfrm>
            <a:off x="668581" y="2248031"/>
            <a:ext cx="3570301" cy="3268645"/>
          </a:xfrm>
          <a:prstGeom prst="rect">
            <a:avLst/>
          </a:prstGeom>
          <a:noFill/>
          <a:ln>
            <a:noFill/>
          </a:ln>
        </p:spPr>
      </p:pic>
      <p:pic>
        <p:nvPicPr>
          <p:cNvPr id="472" name="Google Shape;472;p12"/>
          <p:cNvPicPr preferRelativeResize="0"/>
          <p:nvPr/>
        </p:nvPicPr>
        <p:blipFill rotWithShape="1">
          <a:blip r:embed="rId4">
            <a:alphaModFix/>
          </a:blip>
          <a:srcRect b="0" l="0" r="0" t="0"/>
          <a:stretch/>
        </p:blipFill>
        <p:spPr>
          <a:xfrm>
            <a:off x="4807976" y="2135352"/>
            <a:ext cx="3570301" cy="3406757"/>
          </a:xfrm>
          <a:prstGeom prst="rect">
            <a:avLst/>
          </a:prstGeom>
          <a:noFill/>
          <a:ln>
            <a:noFill/>
          </a:ln>
        </p:spPr>
      </p:pic>
      <p:sp>
        <p:nvSpPr>
          <p:cNvPr id="473" name="Google Shape;473;p12"/>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474" name="Google Shape;474;p12"/>
          <p:cNvCxnSpPr/>
          <p:nvPr/>
        </p:nvCxnSpPr>
        <p:spPr>
          <a:xfrm>
            <a:off x="1073114" y="160800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475" name="Google Shape;475;p12"/>
          <p:cNvSpPr txBox="1"/>
          <p:nvPr/>
        </p:nvSpPr>
        <p:spPr>
          <a:xfrm rot="1691555">
            <a:off x="1376778" y="4921788"/>
            <a:ext cx="1043949" cy="40023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115 cm</a:t>
            </a:r>
            <a:endParaRPr b="0" i="0" sz="1400" u="none" cap="none" strike="noStrike">
              <a:solidFill>
                <a:srgbClr val="000000"/>
              </a:solidFill>
              <a:latin typeface="Calibri"/>
              <a:ea typeface="Calibri"/>
              <a:cs typeface="Calibri"/>
              <a:sym typeface="Calibri"/>
            </a:endParaRPr>
          </a:p>
        </p:txBody>
      </p:sp>
      <p:sp>
        <p:nvSpPr>
          <p:cNvPr id="476" name="Google Shape;476;p12"/>
          <p:cNvSpPr txBox="1"/>
          <p:nvPr/>
        </p:nvSpPr>
        <p:spPr>
          <a:xfrm rot="-2822393">
            <a:off x="3080334" y="4871769"/>
            <a:ext cx="941614" cy="40012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50 cm</a:t>
            </a:r>
            <a:endParaRPr b="0" i="0" sz="1400" u="none" cap="none" strike="noStrike">
              <a:solidFill>
                <a:srgbClr val="000000"/>
              </a:solidFill>
              <a:latin typeface="Calibri"/>
              <a:ea typeface="Calibri"/>
              <a:cs typeface="Calibri"/>
              <a:sym typeface="Calibri"/>
            </a:endParaRPr>
          </a:p>
        </p:txBody>
      </p:sp>
      <p:sp>
        <p:nvSpPr>
          <p:cNvPr id="477" name="Google Shape;477;p12"/>
          <p:cNvSpPr txBox="1"/>
          <p:nvPr/>
        </p:nvSpPr>
        <p:spPr>
          <a:xfrm rot="-4852494">
            <a:off x="2765374" y="3681971"/>
            <a:ext cx="1013932" cy="40013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110 cm</a:t>
            </a:r>
            <a:endParaRPr b="0" i="0" sz="1400" u="none" cap="none" strike="noStrike">
              <a:solidFill>
                <a:srgbClr val="000000"/>
              </a:solidFill>
              <a:latin typeface="Calibri"/>
              <a:ea typeface="Calibri"/>
              <a:cs typeface="Calibri"/>
              <a:sym typeface="Calibri"/>
            </a:endParaRPr>
          </a:p>
        </p:txBody>
      </p:sp>
      <p:sp>
        <p:nvSpPr>
          <p:cNvPr id="478" name="Google Shape;478;p12"/>
          <p:cNvSpPr txBox="1"/>
          <p:nvPr/>
        </p:nvSpPr>
        <p:spPr>
          <a:xfrm>
            <a:off x="500963" y="5714525"/>
            <a:ext cx="4155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Kích thước: 115 cm x 50 cm x 110 cm</a:t>
            </a:r>
            <a:endParaRPr b="0" i="0" sz="2000" u="none" cap="none" strike="noStrike">
              <a:solidFill>
                <a:srgbClr val="000000"/>
              </a:solidFill>
              <a:latin typeface="Calibri"/>
              <a:ea typeface="Calibri"/>
              <a:cs typeface="Calibri"/>
              <a:sym typeface="Calibri"/>
            </a:endParaRPr>
          </a:p>
        </p:txBody>
      </p:sp>
      <p:sp>
        <p:nvSpPr>
          <p:cNvPr id="479" name="Google Shape;479;p12"/>
          <p:cNvSpPr txBox="1"/>
          <p:nvPr/>
        </p:nvSpPr>
        <p:spPr>
          <a:xfrm>
            <a:off x="9316263" y="2462950"/>
            <a:ext cx="1719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480" name="Google Shape;480;p12"/>
          <p:cNvSpPr txBox="1"/>
          <p:nvPr/>
        </p:nvSpPr>
        <p:spPr>
          <a:xfrm>
            <a:off x="8745338" y="2331025"/>
            <a:ext cx="2945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Màn hình cảm ứng để tương tác giữa máy và người dùng.</a:t>
            </a:r>
            <a:endParaRPr b="0" i="0" sz="2000" u="none" cap="none" strike="noStrike">
              <a:solidFill>
                <a:srgbClr val="000000"/>
              </a:solidFill>
              <a:latin typeface="Calibri"/>
              <a:ea typeface="Calibri"/>
              <a:cs typeface="Calibri"/>
              <a:sym typeface="Calibri"/>
            </a:endParaRPr>
          </a:p>
        </p:txBody>
      </p:sp>
      <p:sp>
        <p:nvSpPr>
          <p:cNvPr id="481" name="Google Shape;481;p12"/>
          <p:cNvSpPr/>
          <p:nvPr/>
        </p:nvSpPr>
        <p:spPr>
          <a:xfrm>
            <a:off x="7985613" y="2688150"/>
            <a:ext cx="798300" cy="184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2"/>
          <p:cNvSpPr/>
          <p:nvPr/>
        </p:nvSpPr>
        <p:spPr>
          <a:xfrm>
            <a:off x="7985613" y="3983550"/>
            <a:ext cx="798300" cy="184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2"/>
          <p:cNvSpPr txBox="1"/>
          <p:nvPr/>
        </p:nvSpPr>
        <p:spPr>
          <a:xfrm>
            <a:off x="8947788" y="3568425"/>
            <a:ext cx="21906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3 ngăn đựng đồ không sửa được để gửi cho các nhà máy, cơ quan xử lí. </a:t>
            </a:r>
            <a:endParaRPr b="0" i="0" sz="2000" u="none" cap="none" strike="noStrike">
              <a:solidFill>
                <a:srgbClr val="000000"/>
              </a:solidFill>
              <a:latin typeface="Calibri"/>
              <a:ea typeface="Calibri"/>
              <a:cs typeface="Calibri"/>
              <a:sym typeface="Calibri"/>
            </a:endParaRPr>
          </a:p>
        </p:txBody>
      </p:sp>
      <p:sp>
        <p:nvSpPr>
          <p:cNvPr id="484" name="Google Shape;484;p12"/>
          <p:cNvSpPr/>
          <p:nvPr/>
        </p:nvSpPr>
        <p:spPr>
          <a:xfrm rot="5400000">
            <a:off x="6385413" y="5431350"/>
            <a:ext cx="400200" cy="184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2"/>
          <p:cNvSpPr/>
          <p:nvPr/>
        </p:nvSpPr>
        <p:spPr>
          <a:xfrm rot="5400000">
            <a:off x="5394813" y="5431350"/>
            <a:ext cx="400200" cy="184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2"/>
          <p:cNvSpPr/>
          <p:nvPr/>
        </p:nvSpPr>
        <p:spPr>
          <a:xfrm rot="5400000">
            <a:off x="6995013" y="5431350"/>
            <a:ext cx="400200" cy="184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2"/>
          <p:cNvSpPr txBox="1"/>
          <p:nvPr/>
        </p:nvSpPr>
        <p:spPr>
          <a:xfrm>
            <a:off x="4976288" y="5749800"/>
            <a:ext cx="3570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39 ngăn để đồ có thể sửa được với 3 loại kích thước khác nhau, mỗi ngăn để 1 đồ. </a:t>
            </a:r>
            <a:endParaRPr b="0" i="0" sz="2000" u="none" cap="none" strike="noStrike">
              <a:solidFill>
                <a:srgbClr val="000000"/>
              </a:solidFill>
              <a:latin typeface="Calibri"/>
              <a:ea typeface="Calibri"/>
              <a:cs typeface="Calibri"/>
              <a:sym typeface="Calibri"/>
            </a:endParaRPr>
          </a:p>
        </p:txBody>
      </p:sp>
      <p:sp>
        <p:nvSpPr>
          <p:cNvPr id="488" name="Google Shape;488;p12"/>
          <p:cNvSpPr txBox="1"/>
          <p:nvPr/>
        </p:nvSpPr>
        <p:spPr>
          <a:xfrm>
            <a:off x="2439700" y="250325"/>
            <a:ext cx="10515600" cy="5145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489" name="Google Shape;489;p12"/>
          <p:cNvSpPr txBox="1"/>
          <p:nvPr/>
        </p:nvSpPr>
        <p:spPr>
          <a:xfrm>
            <a:off x="467325" y="1649413"/>
            <a:ext cx="11194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Phần 1: Reware Box</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13c423328ab_0_29"/>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495" name="Google Shape;495;g13c423328ab_0_29"/>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496" name="Google Shape;496;g13c423328ab_0_29"/>
          <p:cNvSpPr txBox="1"/>
          <p:nvPr/>
        </p:nvSpPr>
        <p:spPr>
          <a:xfrm>
            <a:off x="727825" y="6201775"/>
            <a:ext cx="4189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Smart lock tự động mở, khóa ngăn.</a:t>
            </a:r>
            <a:endParaRPr b="0" i="0" sz="2000" u="none" cap="none" strike="noStrike">
              <a:solidFill>
                <a:srgbClr val="000000"/>
              </a:solidFill>
              <a:latin typeface="Calibri"/>
              <a:ea typeface="Calibri"/>
              <a:cs typeface="Calibri"/>
              <a:sym typeface="Calibri"/>
            </a:endParaRPr>
          </a:p>
        </p:txBody>
      </p:sp>
      <p:sp>
        <p:nvSpPr>
          <p:cNvPr id="497" name="Google Shape;497;g13c423328ab_0_29"/>
          <p:cNvSpPr txBox="1"/>
          <p:nvPr/>
        </p:nvSpPr>
        <p:spPr>
          <a:xfrm>
            <a:off x="5390088" y="5321475"/>
            <a:ext cx="2945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Camera để nhận diện đồ và xác định ngăn phù hợp để người dùng bỏ đồ vào.</a:t>
            </a:r>
            <a:endParaRPr b="0" i="0" sz="2000" u="none" cap="none" strike="noStrike">
              <a:solidFill>
                <a:srgbClr val="000000"/>
              </a:solidFill>
              <a:latin typeface="Calibri"/>
              <a:ea typeface="Calibri"/>
              <a:cs typeface="Calibri"/>
              <a:sym typeface="Calibri"/>
            </a:endParaRPr>
          </a:p>
        </p:txBody>
      </p:sp>
      <p:pic>
        <p:nvPicPr>
          <p:cNvPr id="498" name="Google Shape;498;g13c423328ab_0_29"/>
          <p:cNvPicPr preferRelativeResize="0"/>
          <p:nvPr/>
        </p:nvPicPr>
        <p:blipFill rotWithShape="1">
          <a:blip r:embed="rId3">
            <a:alphaModFix/>
          </a:blip>
          <a:srcRect b="0" l="0" r="0" t="0"/>
          <a:stretch/>
        </p:blipFill>
        <p:spPr>
          <a:xfrm>
            <a:off x="950800" y="2076250"/>
            <a:ext cx="3389199" cy="2188650"/>
          </a:xfrm>
          <a:prstGeom prst="rect">
            <a:avLst/>
          </a:prstGeom>
          <a:noFill/>
          <a:ln>
            <a:noFill/>
          </a:ln>
        </p:spPr>
      </p:pic>
      <p:pic>
        <p:nvPicPr>
          <p:cNvPr id="499" name="Google Shape;499;g13c423328ab_0_29"/>
          <p:cNvPicPr preferRelativeResize="0"/>
          <p:nvPr/>
        </p:nvPicPr>
        <p:blipFill rotWithShape="1">
          <a:blip r:embed="rId4">
            <a:alphaModFix/>
          </a:blip>
          <a:srcRect b="0" l="0" r="0" t="0"/>
          <a:stretch/>
        </p:blipFill>
        <p:spPr>
          <a:xfrm>
            <a:off x="172875" y="4370788"/>
            <a:ext cx="2063223" cy="1725075"/>
          </a:xfrm>
          <a:prstGeom prst="rect">
            <a:avLst/>
          </a:prstGeom>
          <a:noFill/>
          <a:ln>
            <a:noFill/>
          </a:ln>
        </p:spPr>
      </p:pic>
      <p:pic>
        <p:nvPicPr>
          <p:cNvPr id="500" name="Google Shape;500;g13c423328ab_0_29"/>
          <p:cNvPicPr preferRelativeResize="0"/>
          <p:nvPr/>
        </p:nvPicPr>
        <p:blipFill rotWithShape="1">
          <a:blip r:embed="rId5">
            <a:alphaModFix/>
          </a:blip>
          <a:srcRect b="0" l="0" r="0" t="0"/>
          <a:stretch/>
        </p:blipFill>
        <p:spPr>
          <a:xfrm>
            <a:off x="2236099" y="4625002"/>
            <a:ext cx="2533650" cy="1543050"/>
          </a:xfrm>
          <a:prstGeom prst="rect">
            <a:avLst/>
          </a:prstGeom>
          <a:noFill/>
          <a:ln>
            <a:noFill/>
          </a:ln>
        </p:spPr>
      </p:pic>
      <p:pic>
        <p:nvPicPr>
          <p:cNvPr id="501" name="Google Shape;501;g13c423328ab_0_29"/>
          <p:cNvPicPr preferRelativeResize="0"/>
          <p:nvPr/>
        </p:nvPicPr>
        <p:blipFill rotWithShape="1">
          <a:blip r:embed="rId6">
            <a:alphaModFix/>
          </a:blip>
          <a:srcRect b="0" l="0" r="0" t="0"/>
          <a:stretch/>
        </p:blipFill>
        <p:spPr>
          <a:xfrm>
            <a:off x="4922150" y="1716400"/>
            <a:ext cx="3881575" cy="3356094"/>
          </a:xfrm>
          <a:prstGeom prst="rect">
            <a:avLst/>
          </a:prstGeom>
          <a:noFill/>
          <a:ln>
            <a:noFill/>
          </a:ln>
        </p:spPr>
      </p:pic>
      <p:sp>
        <p:nvSpPr>
          <p:cNvPr id="502" name="Google Shape;502;g13c423328ab_0_29"/>
          <p:cNvSpPr/>
          <p:nvPr/>
        </p:nvSpPr>
        <p:spPr>
          <a:xfrm>
            <a:off x="1289725" y="3111700"/>
            <a:ext cx="782700" cy="782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13c423328ab_0_29"/>
          <p:cNvSpPr/>
          <p:nvPr/>
        </p:nvSpPr>
        <p:spPr>
          <a:xfrm>
            <a:off x="2072425" y="2076250"/>
            <a:ext cx="782700" cy="782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13c423328ab_0_29"/>
          <p:cNvSpPr/>
          <p:nvPr/>
        </p:nvSpPr>
        <p:spPr>
          <a:xfrm>
            <a:off x="6267750" y="2000050"/>
            <a:ext cx="858900" cy="8589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3c423328ab_0_0"/>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510" name="Google Shape;510;g13c423328ab_0_0"/>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511" name="Google Shape;511;g13c423328ab_0_0"/>
          <p:cNvSpPr txBox="1"/>
          <p:nvPr/>
        </p:nvSpPr>
        <p:spPr>
          <a:xfrm>
            <a:off x="917800" y="1771925"/>
            <a:ext cx="6776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Cách hoạt động của máy: đối với người muốn cho đồ.</a:t>
            </a:r>
            <a:endParaRPr b="0" i="0" sz="2000" u="none" cap="none" strike="noStrike">
              <a:solidFill>
                <a:srgbClr val="000000"/>
              </a:solidFill>
              <a:latin typeface="Calibri"/>
              <a:ea typeface="Calibri"/>
              <a:cs typeface="Calibri"/>
              <a:sym typeface="Calibri"/>
            </a:endParaRPr>
          </a:p>
        </p:txBody>
      </p:sp>
      <p:sp>
        <p:nvSpPr>
          <p:cNvPr id="512" name="Google Shape;512;g13c423328ab_0_0"/>
          <p:cNvSpPr txBox="1"/>
          <p:nvPr/>
        </p:nvSpPr>
        <p:spPr>
          <a:xfrm>
            <a:off x="348025" y="5568275"/>
            <a:ext cx="3725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B1: Người dùng đăng nhập/tạo tài khoản trên màn hình cảm ứng</a:t>
            </a:r>
            <a:endParaRPr b="0" i="0" sz="2000" u="none" cap="none" strike="noStrike">
              <a:solidFill>
                <a:srgbClr val="000000"/>
              </a:solidFill>
              <a:latin typeface="Calibri"/>
              <a:ea typeface="Calibri"/>
              <a:cs typeface="Calibri"/>
              <a:sym typeface="Calibri"/>
            </a:endParaRPr>
          </a:p>
        </p:txBody>
      </p:sp>
      <p:sp>
        <p:nvSpPr>
          <p:cNvPr id="513" name="Google Shape;513;g13c423328ab_0_0"/>
          <p:cNvSpPr txBox="1"/>
          <p:nvPr/>
        </p:nvSpPr>
        <p:spPr>
          <a:xfrm>
            <a:off x="4204175" y="5442000"/>
            <a:ext cx="42720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B2: Người dùng nhập thông tin đồ mình muốn cho và giơ đồ lên camera để camera chụp lại, xác định ngăn phù hợp cho đồ. </a:t>
            </a:r>
            <a:endParaRPr b="0" i="0" sz="2000" u="none" cap="none" strike="noStrike">
              <a:solidFill>
                <a:srgbClr val="000000"/>
              </a:solidFill>
              <a:latin typeface="Calibri"/>
              <a:ea typeface="Calibri"/>
              <a:cs typeface="Calibri"/>
              <a:sym typeface="Calibri"/>
            </a:endParaRPr>
          </a:p>
        </p:txBody>
      </p:sp>
      <p:sp>
        <p:nvSpPr>
          <p:cNvPr id="514" name="Google Shape;514;g13c423328ab_0_0"/>
          <p:cNvSpPr txBox="1"/>
          <p:nvPr/>
        </p:nvSpPr>
        <p:spPr>
          <a:xfrm>
            <a:off x="8378025" y="5440500"/>
            <a:ext cx="35853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B3: Người dùng bỏ đồ vào ngăn được hướng dẫn, máy tự động cập nhật đồ lên hệ thống.</a:t>
            </a:r>
            <a:endParaRPr b="0" i="0" sz="2000" u="none" cap="none" strike="noStrike">
              <a:solidFill>
                <a:srgbClr val="000000"/>
              </a:solidFill>
              <a:latin typeface="Calibri"/>
              <a:ea typeface="Calibri"/>
              <a:cs typeface="Calibri"/>
              <a:sym typeface="Calibri"/>
            </a:endParaRPr>
          </a:p>
        </p:txBody>
      </p:sp>
      <p:pic>
        <p:nvPicPr>
          <p:cNvPr id="515" name="Google Shape;515;g13c423328ab_0_0"/>
          <p:cNvPicPr preferRelativeResize="0"/>
          <p:nvPr/>
        </p:nvPicPr>
        <p:blipFill rotWithShape="1">
          <a:blip r:embed="rId3">
            <a:alphaModFix/>
          </a:blip>
          <a:srcRect b="0" l="0" r="0" t="0"/>
          <a:stretch/>
        </p:blipFill>
        <p:spPr>
          <a:xfrm>
            <a:off x="4248725" y="2356550"/>
            <a:ext cx="3725701" cy="2993430"/>
          </a:xfrm>
          <a:prstGeom prst="rect">
            <a:avLst/>
          </a:prstGeom>
          <a:noFill/>
          <a:ln>
            <a:noFill/>
          </a:ln>
        </p:spPr>
      </p:pic>
      <p:pic>
        <p:nvPicPr>
          <p:cNvPr id="516" name="Google Shape;516;g13c423328ab_0_0"/>
          <p:cNvPicPr preferRelativeResize="0"/>
          <p:nvPr/>
        </p:nvPicPr>
        <p:blipFill rotWithShape="1">
          <a:blip r:embed="rId4">
            <a:alphaModFix/>
          </a:blip>
          <a:srcRect b="0" l="0" r="0" t="0"/>
          <a:stretch/>
        </p:blipFill>
        <p:spPr>
          <a:xfrm>
            <a:off x="8256950" y="2353800"/>
            <a:ext cx="3855801" cy="3021145"/>
          </a:xfrm>
          <a:prstGeom prst="rect">
            <a:avLst/>
          </a:prstGeom>
          <a:noFill/>
          <a:ln>
            <a:noFill/>
          </a:ln>
        </p:spPr>
      </p:pic>
      <p:pic>
        <p:nvPicPr>
          <p:cNvPr id="517" name="Google Shape;517;g13c423328ab_0_0"/>
          <p:cNvPicPr preferRelativeResize="0"/>
          <p:nvPr/>
        </p:nvPicPr>
        <p:blipFill rotWithShape="1">
          <a:blip r:embed="rId5">
            <a:alphaModFix/>
          </a:blip>
          <a:srcRect b="0" l="0" r="0" t="0"/>
          <a:stretch/>
        </p:blipFill>
        <p:spPr>
          <a:xfrm>
            <a:off x="152400" y="2416925"/>
            <a:ext cx="3855793" cy="2998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13c423328ab_0_5"/>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523" name="Google Shape;523;g13c423328ab_0_5"/>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524" name="Google Shape;524;g13c423328ab_0_5"/>
          <p:cNvSpPr txBox="1"/>
          <p:nvPr/>
        </p:nvSpPr>
        <p:spPr>
          <a:xfrm>
            <a:off x="973550" y="1821975"/>
            <a:ext cx="6530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Cách hoạt động của máy: đối với người lấy đồ.</a:t>
            </a:r>
            <a:endParaRPr b="0" i="0" sz="2000" u="none" cap="none" strike="noStrike">
              <a:solidFill>
                <a:srgbClr val="000000"/>
              </a:solidFill>
              <a:latin typeface="Calibri"/>
              <a:ea typeface="Calibri"/>
              <a:cs typeface="Calibri"/>
              <a:sym typeface="Calibri"/>
            </a:endParaRPr>
          </a:p>
        </p:txBody>
      </p:sp>
      <p:sp>
        <p:nvSpPr>
          <p:cNvPr id="525" name="Google Shape;525;g13c423328ab_0_5"/>
          <p:cNvSpPr txBox="1"/>
          <p:nvPr/>
        </p:nvSpPr>
        <p:spPr>
          <a:xfrm>
            <a:off x="271825" y="4958675"/>
            <a:ext cx="27066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B1: Người dùng quét mã QR trên màn hình cảm ứng</a:t>
            </a:r>
            <a:endParaRPr b="0" i="0" sz="2000" u="none" cap="none" strike="noStrike">
              <a:solidFill>
                <a:srgbClr val="000000"/>
              </a:solidFill>
              <a:latin typeface="Calibri"/>
              <a:ea typeface="Calibri"/>
              <a:cs typeface="Calibri"/>
              <a:sym typeface="Calibri"/>
            </a:endParaRPr>
          </a:p>
        </p:txBody>
      </p:sp>
      <p:sp>
        <p:nvSpPr>
          <p:cNvPr id="526" name="Google Shape;526;g13c423328ab_0_5"/>
          <p:cNvSpPr txBox="1"/>
          <p:nvPr/>
        </p:nvSpPr>
        <p:spPr>
          <a:xfrm>
            <a:off x="3960000" y="4935850"/>
            <a:ext cx="4272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B2: Người dùng xem và lựa chọn đồ mình muốn lấy trên màn hình cảm ứng.</a:t>
            </a:r>
            <a:endParaRPr b="0" i="0" sz="2000" u="none" cap="none" strike="noStrike">
              <a:solidFill>
                <a:srgbClr val="000000"/>
              </a:solidFill>
              <a:latin typeface="Calibri"/>
              <a:ea typeface="Calibri"/>
              <a:cs typeface="Calibri"/>
              <a:sym typeface="Calibri"/>
            </a:endParaRPr>
          </a:p>
        </p:txBody>
      </p:sp>
      <p:sp>
        <p:nvSpPr>
          <p:cNvPr id="527" name="Google Shape;527;g13c423328ab_0_5"/>
          <p:cNvSpPr txBox="1"/>
          <p:nvPr/>
        </p:nvSpPr>
        <p:spPr>
          <a:xfrm>
            <a:off x="9213600" y="5034875"/>
            <a:ext cx="29784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B3: Máy tự động mở ngăn chứa đồ người dùng chọn.</a:t>
            </a:r>
            <a:endParaRPr b="0" i="0" sz="2000" u="none" cap="none" strike="noStrike">
              <a:solidFill>
                <a:srgbClr val="000000"/>
              </a:solidFill>
              <a:latin typeface="Calibri"/>
              <a:ea typeface="Calibri"/>
              <a:cs typeface="Calibri"/>
              <a:sym typeface="Calibri"/>
            </a:endParaRPr>
          </a:p>
        </p:txBody>
      </p:sp>
      <p:pic>
        <p:nvPicPr>
          <p:cNvPr id="528" name="Google Shape;528;g13c423328ab_0_5"/>
          <p:cNvPicPr preferRelativeResize="0"/>
          <p:nvPr/>
        </p:nvPicPr>
        <p:blipFill rotWithShape="1">
          <a:blip r:embed="rId3">
            <a:alphaModFix/>
          </a:blip>
          <a:srcRect b="0" l="0" r="0" t="0"/>
          <a:stretch/>
        </p:blipFill>
        <p:spPr>
          <a:xfrm>
            <a:off x="3113850" y="2466975"/>
            <a:ext cx="2978324" cy="2316468"/>
          </a:xfrm>
          <a:prstGeom prst="rect">
            <a:avLst/>
          </a:prstGeom>
          <a:noFill/>
          <a:ln>
            <a:noFill/>
          </a:ln>
        </p:spPr>
      </p:pic>
      <p:pic>
        <p:nvPicPr>
          <p:cNvPr id="529" name="Google Shape;529;g13c423328ab_0_5"/>
          <p:cNvPicPr preferRelativeResize="0"/>
          <p:nvPr/>
        </p:nvPicPr>
        <p:blipFill rotWithShape="1">
          <a:blip r:embed="rId4">
            <a:alphaModFix/>
          </a:blip>
          <a:srcRect b="0" l="0" r="0" t="0"/>
          <a:stretch/>
        </p:blipFill>
        <p:spPr>
          <a:xfrm>
            <a:off x="6171450" y="2466975"/>
            <a:ext cx="2978324" cy="2316468"/>
          </a:xfrm>
          <a:prstGeom prst="rect">
            <a:avLst/>
          </a:prstGeom>
          <a:noFill/>
          <a:ln>
            <a:noFill/>
          </a:ln>
        </p:spPr>
      </p:pic>
      <p:pic>
        <p:nvPicPr>
          <p:cNvPr id="530" name="Google Shape;530;g13c423328ab_0_5"/>
          <p:cNvPicPr preferRelativeResize="0"/>
          <p:nvPr/>
        </p:nvPicPr>
        <p:blipFill rotWithShape="1">
          <a:blip r:embed="rId5">
            <a:alphaModFix/>
          </a:blip>
          <a:srcRect b="0" l="0" r="0" t="0"/>
          <a:stretch/>
        </p:blipFill>
        <p:spPr>
          <a:xfrm>
            <a:off x="9264425" y="2460075"/>
            <a:ext cx="2978324" cy="2316484"/>
          </a:xfrm>
          <a:prstGeom prst="rect">
            <a:avLst/>
          </a:prstGeom>
          <a:noFill/>
          <a:ln>
            <a:noFill/>
          </a:ln>
        </p:spPr>
      </p:pic>
      <p:pic>
        <p:nvPicPr>
          <p:cNvPr id="531" name="Google Shape;531;g13c423328ab_0_5"/>
          <p:cNvPicPr preferRelativeResize="0"/>
          <p:nvPr/>
        </p:nvPicPr>
        <p:blipFill rotWithShape="1">
          <a:blip r:embed="rId6">
            <a:alphaModFix/>
          </a:blip>
          <a:srcRect b="0" l="0" r="0" t="0"/>
          <a:stretch/>
        </p:blipFill>
        <p:spPr>
          <a:xfrm>
            <a:off x="76200" y="2466975"/>
            <a:ext cx="2978318" cy="231646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13c4f765913_1_14"/>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537" name="Google Shape;537;g13c4f765913_1_14"/>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538" name="Google Shape;538;g13c4f765913_1_14"/>
          <p:cNvSpPr txBox="1"/>
          <p:nvPr/>
        </p:nvSpPr>
        <p:spPr>
          <a:xfrm>
            <a:off x="467325" y="1794500"/>
            <a:ext cx="11194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Phần 2: Ứng dụng quản lý</a:t>
            </a:r>
            <a:endParaRPr b="0" i="0" sz="1600" u="none" cap="none" strike="noStrike">
              <a:solidFill>
                <a:srgbClr val="000000"/>
              </a:solidFill>
              <a:latin typeface="Arial"/>
              <a:ea typeface="Arial"/>
              <a:cs typeface="Arial"/>
              <a:sym typeface="Arial"/>
            </a:endParaRPr>
          </a:p>
        </p:txBody>
      </p:sp>
      <p:pic>
        <p:nvPicPr>
          <p:cNvPr id="539" name="Google Shape;539;g13c4f765913_1_14"/>
          <p:cNvPicPr preferRelativeResize="0"/>
          <p:nvPr/>
        </p:nvPicPr>
        <p:blipFill rotWithShape="1">
          <a:blip r:embed="rId3">
            <a:alphaModFix/>
          </a:blip>
          <a:srcRect b="6906" l="4605" r="5610" t="6090"/>
          <a:stretch/>
        </p:blipFill>
        <p:spPr>
          <a:xfrm>
            <a:off x="3232100" y="1603225"/>
            <a:ext cx="6840627" cy="4845299"/>
          </a:xfrm>
          <a:prstGeom prst="rect">
            <a:avLst/>
          </a:prstGeom>
          <a:noFill/>
          <a:ln>
            <a:noFill/>
          </a:ln>
        </p:spPr>
      </p:pic>
      <p:sp>
        <p:nvSpPr>
          <p:cNvPr id="540" name="Google Shape;540;g13c4f765913_1_14"/>
          <p:cNvSpPr txBox="1"/>
          <p:nvPr/>
        </p:nvSpPr>
        <p:spPr>
          <a:xfrm>
            <a:off x="3968900" y="6448525"/>
            <a:ext cx="5367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Mô hình giao diện sơ bộ ứng dụng quản lý rác thải điện tử</a:t>
            </a:r>
            <a:endParaRPr b="0" i="1" sz="12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3c4c53af67_0_4"/>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546" name="Google Shape;546;g13c4c53af67_0_4"/>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547" name="Google Shape;547;g13c4c53af67_0_4"/>
          <p:cNvSpPr txBox="1"/>
          <p:nvPr/>
        </p:nvSpPr>
        <p:spPr>
          <a:xfrm>
            <a:off x="467325" y="1794500"/>
            <a:ext cx="11194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Phần 2: Ứng dụng quản lý</a:t>
            </a:r>
            <a:endParaRPr b="0" i="0" sz="1600" u="none" cap="none" strike="noStrike">
              <a:solidFill>
                <a:srgbClr val="000000"/>
              </a:solidFill>
              <a:latin typeface="Arial"/>
              <a:ea typeface="Arial"/>
              <a:cs typeface="Arial"/>
              <a:sym typeface="Arial"/>
            </a:endParaRPr>
          </a:p>
        </p:txBody>
      </p:sp>
      <p:pic>
        <p:nvPicPr>
          <p:cNvPr id="548" name="Google Shape;548;g13c4c53af67_0_4"/>
          <p:cNvPicPr preferRelativeResize="0"/>
          <p:nvPr/>
        </p:nvPicPr>
        <p:blipFill rotWithShape="1">
          <a:blip r:embed="rId3">
            <a:alphaModFix/>
          </a:blip>
          <a:srcRect b="4565" l="4684" r="4702" t="5900"/>
          <a:stretch/>
        </p:blipFill>
        <p:spPr>
          <a:xfrm>
            <a:off x="3158475" y="1417575"/>
            <a:ext cx="6005975" cy="5030277"/>
          </a:xfrm>
          <a:prstGeom prst="rect">
            <a:avLst/>
          </a:prstGeom>
          <a:noFill/>
          <a:ln>
            <a:noFill/>
          </a:ln>
        </p:spPr>
      </p:pic>
      <p:sp>
        <p:nvSpPr>
          <p:cNvPr id="549" name="Google Shape;549;g13c4c53af67_0_4"/>
          <p:cNvSpPr txBox="1"/>
          <p:nvPr/>
        </p:nvSpPr>
        <p:spPr>
          <a:xfrm>
            <a:off x="3412488" y="6391250"/>
            <a:ext cx="5367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Mô hình giao diện sơ bộ ứng dụng quản lý rác thải điện tử</a:t>
            </a:r>
            <a:endParaRPr b="0" i="1" sz="12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13c4c53af67_0_21"/>
          <p:cNvSpPr txBox="1"/>
          <p:nvPr/>
        </p:nvSpPr>
        <p:spPr>
          <a:xfrm>
            <a:off x="723050" y="1830250"/>
            <a:ext cx="7395600" cy="44454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0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Trang chủ</a:t>
            </a:r>
            <a:endParaRPr b="1" i="0" sz="1800" u="none" cap="none" strike="noStrike">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Hiển thị 3 nút điều hướng về 3 tính năng quan trọng nhất của ứng dụng</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Hiển thị các phần thông tin về:</a:t>
            </a:r>
            <a:endParaRPr b="0" i="0" sz="14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Thống kê lưu lượng đồ hiện có trong Reware Box, từ đó phân tích những ảnh hưởng đó lên môi trường cộng đồng</a:t>
            </a:r>
            <a:endParaRPr b="0" i="0" sz="14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Lịch hẹn bỏ đồ vào Reware Box hoặc lịch hẹn giao dịch trên chợ đồ cũ</a:t>
            </a:r>
            <a:endParaRPr b="0" i="0" sz="14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Lịch sử các giao dịch, các lần đã quyên góp cho Reware Box, …</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Các bài báo, tin tức gần đây và các sự kiện liên quan đến rác thải điện tử</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Mục tiêu: </a:t>
            </a:r>
            <a:endParaRPr b="1" i="0" sz="1400" u="none" cap="none" strike="noStrike">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Giúp người dùng dễ dàng tiếp cận với các tính năng quan trọng nhất của app</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Giúp người dùng kiểm soát chung các dữ liệu quan trọng của Reware cũng như cung cấp các kiến thức về rác thải điện tử nói riêng cũng như về môi trường nói chung.</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a:t>
            </a:r>
            <a:r>
              <a:rPr b="0" i="0" lang="en-US" sz="1400" u="none" cap="none" strike="noStrike">
                <a:solidFill>
                  <a:srgbClr val="000000"/>
                </a:solidFill>
                <a:latin typeface="Arial"/>
                <a:ea typeface="Arial"/>
                <a:cs typeface="Arial"/>
                <a:sym typeface="Arial"/>
                <a:extLst>
                  <a:ext uri="http://customooxmlschemas.google.com/">
                    <go:slidesCustomData xmlns:go="http://customooxmlschemas.google.com/" textRoundtripDataId="6"/>
                  </a:ext>
                </a:extLst>
              </a:rPr>
              <a:t>ạo động lực để người dân tiếp tục quyên góp cũng như xử lý những thiết bị điện tử không cần đến một cách hiệu quả</a:t>
            </a:r>
            <a:endParaRPr b="0" i="0" sz="1400" u="none" cap="none" strike="noStrike">
              <a:solidFill>
                <a:srgbClr val="000000"/>
              </a:solidFill>
              <a:latin typeface="Arial"/>
              <a:ea typeface="Arial"/>
              <a:cs typeface="Arial"/>
              <a:sym typeface="Arial"/>
            </a:endParaRPr>
          </a:p>
        </p:txBody>
      </p:sp>
      <p:sp>
        <p:nvSpPr>
          <p:cNvPr id="556" name="Google Shape;556;g13c4c53af67_0_21"/>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557" name="Google Shape;557;g13c4c53af67_0_21"/>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pic>
        <p:nvPicPr>
          <p:cNvPr id="558" name="Google Shape;558;g13c4c53af67_0_21"/>
          <p:cNvPicPr preferRelativeResize="0"/>
          <p:nvPr/>
        </p:nvPicPr>
        <p:blipFill rotWithShape="1">
          <a:blip r:embed="rId3">
            <a:alphaModFix/>
          </a:blip>
          <a:srcRect b="0" l="0" r="0" t="0"/>
          <a:stretch/>
        </p:blipFill>
        <p:spPr>
          <a:xfrm>
            <a:off x="9292775" y="1564000"/>
            <a:ext cx="2490750" cy="49919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13c4c53af67_0_48"/>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565" name="Google Shape;565;g13c4c53af67_0_48"/>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grpSp>
        <p:nvGrpSpPr>
          <p:cNvPr id="566" name="Google Shape;566;g13c4c53af67_0_48"/>
          <p:cNvGrpSpPr/>
          <p:nvPr/>
        </p:nvGrpSpPr>
        <p:grpSpPr>
          <a:xfrm>
            <a:off x="7987687" y="1881675"/>
            <a:ext cx="4130438" cy="4094754"/>
            <a:chOff x="7852137" y="1862300"/>
            <a:chExt cx="4130438" cy="4094754"/>
          </a:xfrm>
        </p:grpSpPr>
        <p:pic>
          <p:nvPicPr>
            <p:cNvPr id="567" name="Google Shape;567;g13c4c53af67_0_48"/>
            <p:cNvPicPr preferRelativeResize="0"/>
            <p:nvPr/>
          </p:nvPicPr>
          <p:blipFill rotWithShape="1">
            <a:blip r:embed="rId3">
              <a:alphaModFix/>
            </a:blip>
            <a:srcRect b="0" l="0" r="0" t="0"/>
            <a:stretch/>
          </p:blipFill>
          <p:spPr>
            <a:xfrm>
              <a:off x="7852137" y="1862300"/>
              <a:ext cx="2043075" cy="4094750"/>
            </a:xfrm>
            <a:prstGeom prst="rect">
              <a:avLst/>
            </a:prstGeom>
            <a:noFill/>
            <a:ln>
              <a:noFill/>
            </a:ln>
          </p:spPr>
        </p:pic>
        <p:pic>
          <p:nvPicPr>
            <p:cNvPr id="568" name="Google Shape;568;g13c4c53af67_0_48"/>
            <p:cNvPicPr preferRelativeResize="0"/>
            <p:nvPr/>
          </p:nvPicPr>
          <p:blipFill rotWithShape="1">
            <a:blip r:embed="rId4">
              <a:alphaModFix/>
            </a:blip>
            <a:srcRect b="0" l="0" r="0" t="0"/>
            <a:stretch/>
          </p:blipFill>
          <p:spPr>
            <a:xfrm>
              <a:off x="9939500" y="1862300"/>
              <a:ext cx="2043075" cy="4094754"/>
            </a:xfrm>
            <a:prstGeom prst="rect">
              <a:avLst/>
            </a:prstGeom>
            <a:noFill/>
            <a:ln>
              <a:noFill/>
            </a:ln>
          </p:spPr>
        </p:pic>
      </p:grpSp>
      <p:sp>
        <p:nvSpPr>
          <p:cNvPr id="569" name="Google Shape;569;g13c4c53af67_0_48"/>
          <p:cNvSpPr txBox="1"/>
          <p:nvPr/>
        </p:nvSpPr>
        <p:spPr>
          <a:xfrm>
            <a:off x="723050" y="1830250"/>
            <a:ext cx="7003500" cy="4197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0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Tính năng quyên góp trực tiếp tại Reware Box</a:t>
            </a:r>
            <a:endParaRPr b="1" i="0" sz="1800" u="none" cap="none" strike="noStrike">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Cơ chế: Khi người dùng muốn quyên góp trực tiếp tại Reware Box ở ngoài phố, họ có thể </a:t>
            </a:r>
            <a:r>
              <a:rPr b="0" i="0" lang="en-US" sz="1400" u="none" cap="none" strike="noStrike">
                <a:solidFill>
                  <a:schemeClr val="dk1"/>
                </a:solidFill>
                <a:latin typeface="Arial"/>
                <a:ea typeface="Arial"/>
                <a:cs typeface="Arial"/>
                <a:sym typeface="Arial"/>
              </a:rPr>
              <a:t>thông qua ứng dụng</a:t>
            </a:r>
            <a:r>
              <a:rPr b="0" i="0" lang="en-US" sz="1400" u="none" cap="none" strike="noStrike">
                <a:solidFill>
                  <a:srgbClr val="000000"/>
                </a:solidFill>
                <a:latin typeface="Arial"/>
                <a:ea typeface="Arial"/>
                <a:cs typeface="Arial"/>
                <a:sym typeface="Arial"/>
              </a:rPr>
              <a:t> quét mã QR được gắn sẵn trên Reware Box để mở nắp đậy của thùng (nếu muốn quyên góp nhiều thì vẫn chỉ cần quét 1 lần).</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Sau khi cho đồ vào Reware Box, app sẽ chờ tín hiệu từ cảm biến của thùng để xác nhận người dùng đã quyên góp thành công. Người dùng có thể nhận phần thưởng hoặc xem lại lịch sử đã quyên góp tại đây.</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Mục tiêu: </a:t>
            </a:r>
            <a:endParaRPr b="1" i="0" sz="1400" u="none" cap="none" strike="noStrike">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Giúp người dùng dễ dàng và nhanh chóng hơn trong việc quyên góp rác thải điện tử qua các bước thực hiện vô cùng ngắn gọn và đơn giản.</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Giúp người quản lý, các nhà tình nguyện có thể dễ dàng theo dõi lưu lượng, phân loại rác thải điện tử ở nhiều địa điểm.</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Tạo động lực cho người dùng tích cực quyên góp hơn bằng mỗi phần thường nhận được sau khi quyên góp thành công 1 vật dụng.</a:t>
            </a:r>
            <a:endParaRPr b="0" i="0" sz="1400" u="none" cap="none" strike="noStrike">
              <a:solidFill>
                <a:srgbClr val="000000"/>
              </a:solidFill>
              <a:latin typeface="Arial"/>
              <a:ea typeface="Arial"/>
              <a:cs typeface="Arial"/>
              <a:sym typeface="Arial"/>
            </a:endParaRPr>
          </a:p>
        </p:txBody>
      </p:sp>
      <p:cxnSp>
        <p:nvCxnSpPr>
          <p:cNvPr id="570" name="Google Shape;570;g13c4c53af67_0_48"/>
          <p:cNvCxnSpPr/>
          <p:nvPr/>
        </p:nvCxnSpPr>
        <p:spPr>
          <a:xfrm>
            <a:off x="9298462" y="4131764"/>
            <a:ext cx="1237800" cy="0"/>
          </a:xfrm>
          <a:prstGeom prst="straightConnector1">
            <a:avLst/>
          </a:prstGeom>
          <a:noFill/>
          <a:ln cap="flat" cmpd="sng" w="9525">
            <a:solidFill>
              <a:schemeClr val="accent2"/>
            </a:solidFill>
            <a:prstDash val="solid"/>
            <a:round/>
            <a:headEnd len="sm" w="sm" type="none"/>
            <a:tailEnd len="med" w="med" type="triangle"/>
          </a:ln>
          <a:effectLst>
            <a:outerShdw blurRad="57150" rotWithShape="0" algn="bl" dir="5400000" dist="19050">
              <a:srgbClr val="000000">
                <a:alpha val="49803"/>
              </a:srgbClr>
            </a:outerShdw>
          </a:effectLst>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13c4c53af67_0_62"/>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577" name="Google Shape;577;g13c4c53af67_0_62"/>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578" name="Google Shape;578;g13c4c53af67_0_62"/>
          <p:cNvSpPr txBox="1"/>
          <p:nvPr/>
        </p:nvSpPr>
        <p:spPr>
          <a:xfrm>
            <a:off x="467325" y="1868300"/>
            <a:ext cx="8646600" cy="3737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0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Tính năng quyên góp trực tuyến qua ứng dụng Reware</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100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Cung cấp bản đồ hiển thị vị trí Reware Box tại các vùng lân cận</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Hỗ trợ người dùng chỉ đường, điều hướng đến bỏ đồ trực tiếp tại Reware Box</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Cung cấp thông tin về số lượng vật dụng hiện có trong thùng rác và từng loại vật dụng cụ thể</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Ngoài ra, người dùng có thể tự phân loại và đặt lịch khi nào đến bỏ đồ vào Reware Box ngay tại nhà</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00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Mục tiêu: </a:t>
            </a:r>
            <a:endParaRPr b="1" i="0" sz="1400" u="none" cap="none" strike="noStrike">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Rút ngắn quá trình tìm địa điểm Reware Box</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Hỗ trợ người dùng lựa chọn Reware Box nào còn khả dụng để tới bỏ đồ vào</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Ngoài ra, người dùng có thể xem các đồ dùng nào hiện có trong thùng để đến trao đổi </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Tính năng đặt lịch đến bỏ đồ giúp các cơ quản xử lý rác thải và các nhà tình nguyện dễ dàng theo dõi và quản lý hơn</a:t>
            </a:r>
            <a:endParaRPr b="0" i="0" sz="1400" u="none" cap="none" strike="noStrike">
              <a:solidFill>
                <a:srgbClr val="000000"/>
              </a:solidFill>
              <a:latin typeface="Arial"/>
              <a:ea typeface="Arial"/>
              <a:cs typeface="Arial"/>
              <a:sym typeface="Arial"/>
            </a:endParaRPr>
          </a:p>
        </p:txBody>
      </p:sp>
      <p:cxnSp>
        <p:nvCxnSpPr>
          <p:cNvPr id="579" name="Google Shape;579;g13c4c53af67_0_62"/>
          <p:cNvCxnSpPr/>
          <p:nvPr/>
        </p:nvCxnSpPr>
        <p:spPr>
          <a:xfrm>
            <a:off x="9298462" y="4131764"/>
            <a:ext cx="1237800" cy="0"/>
          </a:xfrm>
          <a:prstGeom prst="straightConnector1">
            <a:avLst/>
          </a:prstGeom>
          <a:noFill/>
          <a:ln cap="flat" cmpd="sng" w="9525">
            <a:solidFill>
              <a:schemeClr val="accent2"/>
            </a:solidFill>
            <a:prstDash val="solid"/>
            <a:round/>
            <a:headEnd len="sm" w="sm" type="none"/>
            <a:tailEnd len="med" w="med" type="triangle"/>
          </a:ln>
          <a:effectLst>
            <a:outerShdw blurRad="57150" rotWithShape="0" algn="bl" dir="5400000" dist="19050">
              <a:srgbClr val="000000">
                <a:alpha val="49803"/>
              </a:srgbClr>
            </a:outerShdw>
          </a:effectLst>
        </p:spPr>
      </p:cxnSp>
      <p:pic>
        <p:nvPicPr>
          <p:cNvPr id="580" name="Google Shape;580;g13c4c53af67_0_62"/>
          <p:cNvPicPr preferRelativeResize="0"/>
          <p:nvPr/>
        </p:nvPicPr>
        <p:blipFill rotWithShape="1">
          <a:blip r:embed="rId3">
            <a:alphaModFix/>
          </a:blip>
          <a:srcRect b="0" l="0" r="0" t="0"/>
          <a:stretch/>
        </p:blipFill>
        <p:spPr>
          <a:xfrm>
            <a:off x="9465925" y="1509763"/>
            <a:ext cx="2414201" cy="48385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13c4c53af67_0_76"/>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587" name="Google Shape;587;g13c4c53af67_0_76"/>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588" name="Google Shape;588;g13c4c53af67_0_76"/>
          <p:cNvSpPr txBox="1"/>
          <p:nvPr/>
        </p:nvSpPr>
        <p:spPr>
          <a:xfrm>
            <a:off x="723050" y="1830250"/>
            <a:ext cx="5489400" cy="4462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0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Tính năng nhận diện thiết bị và gợi ý cách xử lý</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100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Khi thiết bị của bạn bị gặp vấn đề, bạn có thể sử dụng tính năng này để tìm kiếm giải pháp xử lý tối ưu</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Cơ chế: Sử dụng công nghệ trí tuệ nhân tạo (AI) để nhận diện mẫu mã sản phẩm, thiết bị. </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Tiếp tục kết hợp giữa công nghệ nhận diện và tuỳ chỉnh thủ công của con người để xác định tình trạng máy.</a:t>
            </a:r>
            <a:endParaRPr b="0" i="0" sz="14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Ứng dụng sẽ thu thập dữ liệu mẫu máy và tình trạng sản phẩm để đưa ra 3 phương án xử lý chính:</a:t>
            </a:r>
            <a:endParaRPr b="0" i="0" sz="14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Tự động tìm nguồn hướng dẫn sửa chữa trên mạng (lấy dữ liệu chủ yếu từ Google, Youtube và các forum …)</a:t>
            </a:r>
            <a:endParaRPr b="0" i="0" sz="14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Tự động tìm cửa hàng sửa chữa uy tín (dựa vào đánh giá của khách hàng trên facebook, forum, …)</a:t>
            </a:r>
            <a:endParaRPr b="0" i="0" sz="14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400" u="none" cap="none" strike="noStrike">
                <a:solidFill>
                  <a:srgbClr val="000000"/>
                </a:solidFill>
                <a:latin typeface="Arial"/>
                <a:ea typeface="Arial"/>
                <a:cs typeface="Arial"/>
                <a:sym typeface="Arial"/>
              </a:rPr>
              <a:t>Gợi ý người dùng bán đồ với mức giá tối ưu</a:t>
            </a:r>
            <a:endParaRPr b="0" i="0" sz="1400" u="none" cap="none" strike="noStrike">
              <a:solidFill>
                <a:srgbClr val="000000"/>
              </a:solidFill>
              <a:latin typeface="Arial"/>
              <a:ea typeface="Arial"/>
              <a:cs typeface="Arial"/>
              <a:sym typeface="Arial"/>
            </a:endParaRPr>
          </a:p>
        </p:txBody>
      </p:sp>
      <p:grpSp>
        <p:nvGrpSpPr>
          <p:cNvPr id="589" name="Google Shape;589;g13c4c53af67_0_76"/>
          <p:cNvGrpSpPr/>
          <p:nvPr/>
        </p:nvGrpSpPr>
        <p:grpSpPr>
          <a:xfrm>
            <a:off x="6344625" y="2120900"/>
            <a:ext cx="5584225" cy="4094754"/>
            <a:chOff x="6607775" y="2089000"/>
            <a:chExt cx="5584225" cy="4094754"/>
          </a:xfrm>
        </p:grpSpPr>
        <p:pic>
          <p:nvPicPr>
            <p:cNvPr id="590" name="Google Shape;590;g13c4c53af67_0_76"/>
            <p:cNvPicPr preferRelativeResize="0"/>
            <p:nvPr/>
          </p:nvPicPr>
          <p:blipFill rotWithShape="1">
            <a:blip r:embed="rId3">
              <a:alphaModFix/>
            </a:blip>
            <a:srcRect b="0" l="0" r="0" t="0"/>
            <a:stretch/>
          </p:blipFill>
          <p:spPr>
            <a:xfrm>
              <a:off x="6607775" y="2089000"/>
              <a:ext cx="2043075" cy="4094750"/>
            </a:xfrm>
            <a:prstGeom prst="rect">
              <a:avLst/>
            </a:prstGeom>
            <a:noFill/>
            <a:ln>
              <a:noFill/>
            </a:ln>
          </p:spPr>
        </p:pic>
        <p:pic>
          <p:nvPicPr>
            <p:cNvPr id="591" name="Google Shape;591;g13c4c53af67_0_76"/>
            <p:cNvPicPr preferRelativeResize="0"/>
            <p:nvPr/>
          </p:nvPicPr>
          <p:blipFill rotWithShape="1">
            <a:blip r:embed="rId4">
              <a:alphaModFix/>
            </a:blip>
            <a:srcRect b="0" l="0" r="0" t="0"/>
            <a:stretch/>
          </p:blipFill>
          <p:spPr>
            <a:xfrm>
              <a:off x="8360550" y="2089000"/>
              <a:ext cx="2043075" cy="4094754"/>
            </a:xfrm>
            <a:prstGeom prst="rect">
              <a:avLst/>
            </a:prstGeom>
            <a:noFill/>
            <a:ln>
              <a:noFill/>
            </a:ln>
          </p:spPr>
        </p:pic>
        <p:pic>
          <p:nvPicPr>
            <p:cNvPr id="592" name="Google Shape;592;g13c4c53af67_0_76"/>
            <p:cNvPicPr preferRelativeResize="0"/>
            <p:nvPr/>
          </p:nvPicPr>
          <p:blipFill rotWithShape="1">
            <a:blip r:embed="rId5">
              <a:alphaModFix/>
            </a:blip>
            <a:srcRect b="0" l="0" r="0" t="0"/>
            <a:stretch/>
          </p:blipFill>
          <p:spPr>
            <a:xfrm>
              <a:off x="10148925" y="2089000"/>
              <a:ext cx="2043075" cy="4094754"/>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
          <p:cNvSpPr txBox="1"/>
          <p:nvPr/>
        </p:nvSpPr>
        <p:spPr>
          <a:xfrm>
            <a:off x="1752600" y="2263828"/>
            <a:ext cx="9144000" cy="1851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5000"/>
              <a:buFont typeface="Arial"/>
              <a:buNone/>
            </a:pPr>
            <a:r>
              <a:rPr b="0" i="0" lang="en-US" sz="5000" u="none" cap="none" strike="noStrike">
                <a:solidFill>
                  <a:schemeClr val="dk1"/>
                </a:solidFill>
                <a:latin typeface="Arial"/>
                <a:ea typeface="Arial"/>
                <a:cs typeface="Arial"/>
                <a:sym typeface="Arial"/>
              </a:rPr>
              <a:t>ĐỀ TÀI</a:t>
            </a:r>
            <a:endParaRPr b="0" i="0" sz="2800" u="none" cap="none" strike="noStrike">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5000"/>
              <a:buFont typeface="Arial"/>
              <a:buNone/>
            </a:pPr>
            <a:r>
              <a:rPr b="0" i="0" lang="en-US" sz="5000" u="none" cap="none" strike="noStrike">
                <a:solidFill>
                  <a:srgbClr val="0070C0"/>
                </a:solidFill>
                <a:latin typeface="Arial"/>
                <a:ea typeface="Arial"/>
                <a:cs typeface="Arial"/>
                <a:sym typeface="Arial"/>
              </a:rPr>
              <a:t>Rác thải điện tử (E-waste)</a:t>
            </a:r>
            <a:endParaRPr b="0" i="0" sz="2800" u="none" cap="none" strike="noStrike">
              <a:solidFill>
                <a:srgbClr val="0070C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g13c4c53af67_0_89"/>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chemeClr val="dk1"/>
              </a:buClr>
              <a:buSzPts val="3200"/>
              <a:buFont typeface="Arial"/>
              <a:buNone/>
            </a:pPr>
            <a:r>
              <a:rPr b="1" lang="en-US" sz="3200">
                <a:latin typeface="Arial"/>
                <a:ea typeface="Arial"/>
                <a:cs typeface="Arial"/>
                <a:sym typeface="Arial"/>
              </a:rPr>
              <a:t>4. Ý TƯỞNG VỀ GIẢI PHÁP</a:t>
            </a:r>
            <a:endParaRPr b="1" sz="3200">
              <a:latin typeface="Arial"/>
              <a:ea typeface="Arial"/>
              <a:cs typeface="Arial"/>
              <a:sym typeface="Arial"/>
            </a:endParaRPr>
          </a:p>
        </p:txBody>
      </p:sp>
      <p:cxnSp>
        <p:nvCxnSpPr>
          <p:cNvPr id="599" name="Google Shape;599;g13c4c53af67_0_89"/>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600" name="Google Shape;600;g13c4c53af67_0_89"/>
          <p:cNvSpPr txBox="1"/>
          <p:nvPr/>
        </p:nvSpPr>
        <p:spPr>
          <a:xfrm>
            <a:off x="723050" y="1830250"/>
            <a:ext cx="5610600" cy="27372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00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Tính năng trao đổi, mua bán những thiết bị cũ</a:t>
            </a:r>
            <a:endParaRPr b="1" i="0" sz="1800" u="none" cap="none" strike="noStrike">
              <a:solidFill>
                <a:srgbClr val="000000"/>
              </a:solidFill>
              <a:latin typeface="Arial"/>
              <a:ea typeface="Arial"/>
              <a:cs typeface="Arial"/>
              <a:sym typeface="Arial"/>
            </a:endParaRPr>
          </a:p>
          <a:p>
            <a:pPr indent="-317500" lvl="0" marL="457200" marR="0" rtl="0" algn="l">
              <a:lnSpc>
                <a:spcPct val="115000"/>
              </a:lnSpc>
              <a:spcBef>
                <a:spcPts val="100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Cho phép người dùng thanh lý sản phẩm không cần dùng đến nữa một cách nhanh chóng</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Về phía người bán sẽ bớt đi một món hàng không cần mà vẫn được tiền</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Về phía người mua sẽ nhận được món hàng cần thiết với mức giá rẻ</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Hệ thống tìm kiếm thông minh, cho phép người dùng lưu lại những món đồ mình cần để nhận thông báo mỗi khi món đồ đó được đăng lên</a:t>
            </a:r>
            <a:endParaRPr b="0" i="0" sz="1400" u="none" cap="none" strike="noStrike">
              <a:solidFill>
                <a:srgbClr val="000000"/>
              </a:solidFill>
              <a:latin typeface="Arial"/>
              <a:ea typeface="Arial"/>
              <a:cs typeface="Arial"/>
              <a:sym typeface="Arial"/>
            </a:endParaRPr>
          </a:p>
        </p:txBody>
      </p:sp>
      <p:pic>
        <p:nvPicPr>
          <p:cNvPr id="601" name="Google Shape;601;g13c4c53af67_0_89"/>
          <p:cNvPicPr preferRelativeResize="0"/>
          <p:nvPr/>
        </p:nvPicPr>
        <p:blipFill rotWithShape="1">
          <a:blip r:embed="rId3">
            <a:alphaModFix/>
          </a:blip>
          <a:srcRect b="0" l="0" r="0" t="0"/>
          <a:stretch/>
        </p:blipFill>
        <p:spPr>
          <a:xfrm>
            <a:off x="6959525" y="1830250"/>
            <a:ext cx="2043075" cy="4094750"/>
          </a:xfrm>
          <a:prstGeom prst="rect">
            <a:avLst/>
          </a:prstGeom>
          <a:noFill/>
          <a:ln>
            <a:noFill/>
          </a:ln>
        </p:spPr>
      </p:pic>
      <p:pic>
        <p:nvPicPr>
          <p:cNvPr id="602" name="Google Shape;602;g13c4c53af67_0_89"/>
          <p:cNvPicPr preferRelativeResize="0"/>
          <p:nvPr/>
        </p:nvPicPr>
        <p:blipFill rotWithShape="1">
          <a:blip r:embed="rId4">
            <a:alphaModFix/>
          </a:blip>
          <a:srcRect b="0" l="0" r="0" t="0"/>
          <a:stretch/>
        </p:blipFill>
        <p:spPr>
          <a:xfrm>
            <a:off x="9571925" y="1830250"/>
            <a:ext cx="2043075" cy="40947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g13c4f765913_1_27"/>
          <p:cNvSpPr txBox="1"/>
          <p:nvPr>
            <p:ph type="title"/>
          </p:nvPr>
        </p:nvSpPr>
        <p:spPr>
          <a:xfrm>
            <a:off x="467313" y="979002"/>
            <a:ext cx="83364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5</a:t>
            </a:r>
            <a:r>
              <a:rPr b="1" lang="en-US" sz="3200">
                <a:solidFill>
                  <a:schemeClr val="dk1"/>
                </a:solidFill>
                <a:latin typeface="Arial"/>
                <a:ea typeface="Arial"/>
                <a:cs typeface="Arial"/>
                <a:sym typeface="Arial"/>
              </a:rPr>
              <a:t>. GIẢI PHÁP </a:t>
            </a:r>
            <a:r>
              <a:rPr b="1" lang="en-US" sz="3200">
                <a:latin typeface="Arial"/>
                <a:ea typeface="Arial"/>
                <a:cs typeface="Arial"/>
                <a:sym typeface="Arial"/>
              </a:rPr>
              <a:t>THỰC HIỆN MÔ HÌNH MẪU</a:t>
            </a:r>
            <a:endParaRPr b="1" sz="3200">
              <a:solidFill>
                <a:schemeClr val="dk1"/>
              </a:solidFill>
              <a:latin typeface="Arial"/>
              <a:ea typeface="Arial"/>
              <a:cs typeface="Arial"/>
              <a:sym typeface="Arial"/>
            </a:endParaRPr>
          </a:p>
        </p:txBody>
      </p:sp>
      <p:cxnSp>
        <p:nvCxnSpPr>
          <p:cNvPr id="609" name="Google Shape;609;g13c4f765913_1_27"/>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grpSp>
        <p:nvGrpSpPr>
          <p:cNvPr id="610" name="Google Shape;610;g13c4f765913_1_27"/>
          <p:cNvGrpSpPr/>
          <p:nvPr/>
        </p:nvGrpSpPr>
        <p:grpSpPr>
          <a:xfrm>
            <a:off x="137463" y="1997038"/>
            <a:ext cx="2952726" cy="4290074"/>
            <a:chOff x="0" y="1189989"/>
            <a:chExt cx="2214600" cy="3217636"/>
          </a:xfrm>
        </p:grpSpPr>
        <p:sp>
          <p:nvSpPr>
            <p:cNvPr id="611" name="Google Shape;611;g13c4f765913_1_27"/>
            <p:cNvSpPr/>
            <p:nvPr/>
          </p:nvSpPr>
          <p:spPr>
            <a:xfrm>
              <a:off x="0" y="1189989"/>
              <a:ext cx="2214600" cy="669000"/>
            </a:xfrm>
            <a:prstGeom prst="homePlate">
              <a:avLst>
                <a:gd fmla="val 50000" name="adj"/>
              </a:avLst>
            </a:prstGeom>
            <a:solidFill>
              <a:srgbClr val="0944A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Nghiên cứu vấn đề</a:t>
              </a:r>
              <a:endParaRPr b="0" i="0" sz="1900" u="none" cap="none" strike="noStrike">
                <a:solidFill>
                  <a:srgbClr val="FFFFFF"/>
                </a:solidFill>
                <a:latin typeface="Roboto"/>
                <a:ea typeface="Roboto"/>
                <a:cs typeface="Roboto"/>
                <a:sym typeface="Roboto"/>
              </a:endParaRPr>
            </a:p>
          </p:txBody>
        </p:sp>
        <p:sp>
          <p:nvSpPr>
            <p:cNvPr id="612" name="Google Shape;612;g13c4f765913_1_27"/>
            <p:cNvSpPr txBox="1"/>
            <p:nvPr/>
          </p:nvSpPr>
          <p:spPr>
            <a:xfrm>
              <a:off x="295050" y="2057125"/>
              <a:ext cx="1624500" cy="2350500"/>
            </a:xfrm>
            <a:prstGeom prst="rect">
              <a:avLst/>
            </a:prstGeom>
            <a:solidFill>
              <a:srgbClr val="FFE599"/>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extLst>
                    <a:ext uri="http://customooxmlschemas.google.com/">
                      <go:slidesCustomData xmlns:go="http://customooxmlschemas.google.com/" textRoundtripDataId="7"/>
                    </a:ext>
                  </a:extLst>
                </a:rPr>
                <a:t>Từ kết quả khảo sát, xác định rõ các mục tiêu cho luồng của người dùng cho từng tính năng</a:t>
              </a:r>
              <a:r>
                <a:rPr b="0" i="0" lang="en-US" sz="1800" u="none" cap="none" strike="noStrike">
                  <a:solidFill>
                    <a:srgbClr val="000000"/>
                  </a:solidFill>
                  <a:latin typeface="Arial"/>
                  <a:ea typeface="Arial"/>
                  <a:cs typeface="Arial"/>
                  <a:sym typeface="Arial"/>
                </a:rPr>
                <a:t>, đặc biệt là những tính năng nổi bật.</a:t>
              </a:r>
              <a:endParaRPr b="0" i="0" sz="1500" u="none" cap="none" strike="noStrike">
                <a:solidFill>
                  <a:srgbClr val="000000"/>
                </a:solidFill>
                <a:latin typeface="Roboto"/>
                <a:ea typeface="Roboto"/>
                <a:cs typeface="Roboto"/>
                <a:sym typeface="Roboto"/>
              </a:endParaRPr>
            </a:p>
          </p:txBody>
        </p:sp>
      </p:grpSp>
      <p:grpSp>
        <p:nvGrpSpPr>
          <p:cNvPr id="613" name="Google Shape;613;g13c4f765913_1_27"/>
          <p:cNvGrpSpPr/>
          <p:nvPr/>
        </p:nvGrpSpPr>
        <p:grpSpPr>
          <a:xfrm>
            <a:off x="2588501" y="1996752"/>
            <a:ext cx="2751931" cy="4290359"/>
            <a:chOff x="1838325" y="1189775"/>
            <a:chExt cx="2064000" cy="3217850"/>
          </a:xfrm>
        </p:grpSpPr>
        <p:sp>
          <p:nvSpPr>
            <p:cNvPr id="614" name="Google Shape;614;g13c4f765913_1_27"/>
            <p:cNvSpPr/>
            <p:nvPr/>
          </p:nvSpPr>
          <p:spPr>
            <a:xfrm>
              <a:off x="1838325" y="1189775"/>
              <a:ext cx="2064000" cy="669000"/>
            </a:xfrm>
            <a:prstGeom prst="chevron">
              <a:avLst>
                <a:gd fmla="val 50000" name="adj"/>
              </a:avLst>
            </a:prstGeom>
            <a:solidFill>
              <a:srgbClr val="0C58D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Xây dựng khuôn mẫu</a:t>
              </a:r>
              <a:endParaRPr b="0" i="0" sz="1900" u="none" cap="none" strike="noStrike">
                <a:solidFill>
                  <a:srgbClr val="FFFFFF"/>
                </a:solidFill>
                <a:latin typeface="Roboto"/>
                <a:ea typeface="Roboto"/>
                <a:cs typeface="Roboto"/>
                <a:sym typeface="Roboto"/>
              </a:endParaRPr>
            </a:p>
          </p:txBody>
        </p:sp>
        <p:sp>
          <p:nvSpPr>
            <p:cNvPr id="615" name="Google Shape;615;g13c4f765913_1_27"/>
            <p:cNvSpPr txBox="1"/>
            <p:nvPr/>
          </p:nvSpPr>
          <p:spPr>
            <a:xfrm>
              <a:off x="2017250" y="2057125"/>
              <a:ext cx="1624500" cy="2350500"/>
            </a:xfrm>
            <a:prstGeom prst="rect">
              <a:avLst/>
            </a:prstGeom>
            <a:solidFill>
              <a:srgbClr val="FFE599"/>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a:t>
              </a:r>
              <a:r>
                <a:rPr b="0" i="0" lang="en-US" sz="1800" u="none" cap="none" strike="noStrike">
                  <a:solidFill>
                    <a:srgbClr val="000000"/>
                  </a:solidFill>
                  <a:latin typeface="Arial"/>
                  <a:ea typeface="Arial"/>
                  <a:cs typeface="Arial"/>
                  <a:sym typeface="Arial"/>
                  <a:extLst>
                    <a:ext uri="http://customooxmlschemas.google.com/">
                      <go:slidesCustomData xmlns:go="http://customooxmlschemas.google.com/" textRoundtripDataId="8"/>
                    </a:ext>
                  </a:extLst>
                </a:rPr>
                <a:t>hiết kế khung và bố cục cho mỗi trang trong luồng người của từng tính năng chính của sản phẩm.</a:t>
              </a:r>
              <a:endParaRPr b="0" i="0" sz="1500" u="none" cap="none" strike="noStrike">
                <a:solidFill>
                  <a:srgbClr val="000000"/>
                </a:solidFill>
                <a:latin typeface="Roboto"/>
                <a:ea typeface="Roboto"/>
                <a:cs typeface="Roboto"/>
                <a:sym typeface="Roboto"/>
              </a:endParaRPr>
            </a:p>
          </p:txBody>
        </p:sp>
      </p:grpSp>
      <p:grpSp>
        <p:nvGrpSpPr>
          <p:cNvPr id="616" name="Google Shape;616;g13c4f765913_1_27"/>
          <p:cNvGrpSpPr/>
          <p:nvPr/>
        </p:nvGrpSpPr>
        <p:grpSpPr>
          <a:xfrm>
            <a:off x="4826345" y="1996752"/>
            <a:ext cx="2751931" cy="4290359"/>
            <a:chOff x="3516750" y="1189775"/>
            <a:chExt cx="2064000" cy="3217850"/>
          </a:xfrm>
        </p:grpSpPr>
        <p:sp>
          <p:nvSpPr>
            <p:cNvPr id="617" name="Google Shape;617;g13c4f765913_1_27"/>
            <p:cNvSpPr/>
            <p:nvPr/>
          </p:nvSpPr>
          <p:spPr>
            <a:xfrm>
              <a:off x="3516750" y="1189775"/>
              <a:ext cx="2064000" cy="669000"/>
            </a:xfrm>
            <a:prstGeom prst="chevron">
              <a:avLst>
                <a:gd fmla="val 50000" name="adj"/>
              </a:avLst>
            </a:prstGeom>
            <a:solidFill>
              <a:srgbClr val="307B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Xây dựng ngoại hình</a:t>
              </a:r>
              <a:endParaRPr b="0" i="0" sz="1900" u="none" cap="none" strike="noStrike">
                <a:solidFill>
                  <a:srgbClr val="FFFFFF"/>
                </a:solidFill>
                <a:latin typeface="Roboto"/>
                <a:ea typeface="Roboto"/>
                <a:cs typeface="Roboto"/>
                <a:sym typeface="Roboto"/>
              </a:endParaRPr>
            </a:p>
          </p:txBody>
        </p:sp>
        <p:sp>
          <p:nvSpPr>
            <p:cNvPr id="618" name="Google Shape;618;g13c4f765913_1_27"/>
            <p:cNvSpPr txBox="1"/>
            <p:nvPr/>
          </p:nvSpPr>
          <p:spPr>
            <a:xfrm>
              <a:off x="3739450" y="2057125"/>
              <a:ext cx="1624500" cy="2350500"/>
            </a:xfrm>
            <a:prstGeom prst="rect">
              <a:avLst/>
            </a:prstGeom>
            <a:solidFill>
              <a:srgbClr val="FFE599"/>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a:t>
              </a:r>
              <a:r>
                <a:rPr b="0" i="0" lang="en-US" sz="1800" u="none" cap="none" strike="noStrike">
                  <a:solidFill>
                    <a:srgbClr val="000000"/>
                  </a:solidFill>
                  <a:latin typeface="Arial"/>
                  <a:ea typeface="Arial"/>
                  <a:cs typeface="Arial"/>
                  <a:sym typeface="Arial"/>
                  <a:extLst>
                    <a:ext uri="http://customooxmlschemas.google.com/">
                      <go:slidesCustomData xmlns:go="http://customooxmlschemas.google.com/" textRoundtripDataId="9"/>
                    </a:ext>
                  </a:extLst>
                </a:rPr>
                <a:t>oàn thiện thiết kế chi tiết của giao diện sản phẩm</a:t>
              </a:r>
              <a:r>
                <a:rPr b="0" i="0" lang="en-US" sz="1800" u="none" cap="none" strike="noStrike">
                  <a:solidFill>
                    <a:srgbClr val="000000"/>
                  </a:solidFill>
                  <a:latin typeface="Arial"/>
                  <a:ea typeface="Arial"/>
                  <a:cs typeface="Arial"/>
                  <a:sym typeface="Arial"/>
                </a:rPr>
                <a:t> và tạo các trang ví dụ có đầy đủ thông tin và hình ảnh.</a:t>
              </a:r>
              <a:endParaRPr b="0" i="0" sz="1500" u="none" cap="none" strike="noStrike">
                <a:solidFill>
                  <a:srgbClr val="000000"/>
                </a:solidFill>
                <a:latin typeface="Roboto"/>
                <a:ea typeface="Roboto"/>
                <a:cs typeface="Roboto"/>
                <a:sym typeface="Roboto"/>
              </a:endParaRPr>
            </a:p>
          </p:txBody>
        </p:sp>
      </p:grpSp>
      <p:grpSp>
        <p:nvGrpSpPr>
          <p:cNvPr id="619" name="Google Shape;619;g13c4f765913_1_27"/>
          <p:cNvGrpSpPr/>
          <p:nvPr/>
        </p:nvGrpSpPr>
        <p:grpSpPr>
          <a:xfrm>
            <a:off x="9302600" y="1996752"/>
            <a:ext cx="2751931" cy="4290359"/>
            <a:chOff x="6874025" y="1189775"/>
            <a:chExt cx="2064000" cy="3217850"/>
          </a:xfrm>
        </p:grpSpPr>
        <p:sp>
          <p:nvSpPr>
            <p:cNvPr id="620" name="Google Shape;620;g13c4f765913_1_27"/>
            <p:cNvSpPr/>
            <p:nvPr/>
          </p:nvSpPr>
          <p:spPr>
            <a:xfrm>
              <a:off x="6874025" y="1189775"/>
              <a:ext cx="2064000" cy="669000"/>
            </a:xfrm>
            <a:prstGeom prst="chevron">
              <a:avLst>
                <a:gd fmla="val 50000" name="adj"/>
              </a:avLst>
            </a:prstGeom>
            <a:solidFill>
              <a:srgbClr val="0070C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Hoàn thiện sản phẩm</a:t>
              </a:r>
              <a:endParaRPr b="0" i="0" sz="1900" u="none" cap="none" strike="noStrike">
                <a:solidFill>
                  <a:srgbClr val="FFFFFF"/>
                </a:solidFill>
                <a:latin typeface="Roboto"/>
                <a:ea typeface="Roboto"/>
                <a:cs typeface="Roboto"/>
                <a:sym typeface="Roboto"/>
              </a:endParaRPr>
            </a:p>
          </p:txBody>
        </p:sp>
        <p:sp>
          <p:nvSpPr>
            <p:cNvPr id="621" name="Google Shape;621;g13c4f765913_1_27"/>
            <p:cNvSpPr txBox="1"/>
            <p:nvPr/>
          </p:nvSpPr>
          <p:spPr>
            <a:xfrm>
              <a:off x="7183850" y="2057125"/>
              <a:ext cx="1624500" cy="2350500"/>
            </a:xfrm>
            <a:prstGeom prst="rect">
              <a:avLst/>
            </a:prstGeom>
            <a:solidFill>
              <a:srgbClr val="FFE599"/>
            </a:solid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Sử dụng FlutterFlow để phát triển app trên nền tảng no code và dùng </a:t>
              </a:r>
              <a:r>
                <a:rPr b="0" i="0" lang="en-US" sz="1800" u="none" cap="none" strike="noStrike">
                  <a:solidFill>
                    <a:schemeClr val="dk1"/>
                  </a:solidFill>
                  <a:latin typeface="Arial"/>
                  <a:ea typeface="Arial"/>
                  <a:cs typeface="Arial"/>
                  <a:sym typeface="Arial"/>
                </a:rPr>
                <a:t>Raspberry </a:t>
              </a:r>
              <a:r>
                <a:rPr b="0" i="0" lang="en-US" sz="1800" u="none" cap="none" strike="noStrike">
                  <a:solidFill>
                    <a:srgbClr val="000000"/>
                  </a:solidFill>
                  <a:latin typeface="Arial"/>
                  <a:ea typeface="Arial"/>
                  <a:cs typeface="Arial"/>
                  <a:sym typeface="Arial"/>
                </a:rPr>
                <a:t>Pi để làm bản mẫu phần cứng.</a:t>
              </a:r>
              <a:endParaRPr b="0" i="0" sz="1500" u="none" cap="none" strike="noStrike">
                <a:solidFill>
                  <a:srgbClr val="000000"/>
                </a:solidFill>
                <a:latin typeface="Roboto"/>
                <a:ea typeface="Roboto"/>
                <a:cs typeface="Roboto"/>
                <a:sym typeface="Roboto"/>
              </a:endParaRPr>
            </a:p>
          </p:txBody>
        </p:sp>
      </p:grpSp>
      <p:grpSp>
        <p:nvGrpSpPr>
          <p:cNvPr id="622" name="Google Shape;622;g13c4f765913_1_27"/>
          <p:cNvGrpSpPr/>
          <p:nvPr/>
        </p:nvGrpSpPr>
        <p:grpSpPr>
          <a:xfrm>
            <a:off x="7064423" y="1996752"/>
            <a:ext cx="2751931" cy="4290359"/>
            <a:chOff x="5195350" y="1189775"/>
            <a:chExt cx="2064000" cy="3217850"/>
          </a:xfrm>
        </p:grpSpPr>
        <p:sp>
          <p:nvSpPr>
            <p:cNvPr id="623" name="Google Shape;623;g13c4f765913_1_27"/>
            <p:cNvSpPr/>
            <p:nvPr/>
          </p:nvSpPr>
          <p:spPr>
            <a:xfrm>
              <a:off x="5195350" y="1189775"/>
              <a:ext cx="2064000" cy="669000"/>
            </a:xfrm>
            <a:prstGeom prst="chevron">
              <a:avLst>
                <a:gd fmla="val 50000" name="adj"/>
              </a:avLst>
            </a:prstGeom>
            <a:solidFill>
              <a:srgbClr val="0D5DD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Xây dựng tính năng</a:t>
              </a:r>
              <a:endParaRPr b="0" i="0" sz="1900" u="none" cap="none" strike="noStrike">
                <a:solidFill>
                  <a:srgbClr val="FFFFFF"/>
                </a:solidFill>
                <a:latin typeface="Roboto"/>
                <a:ea typeface="Roboto"/>
                <a:cs typeface="Roboto"/>
                <a:sym typeface="Roboto"/>
              </a:endParaRPr>
            </a:p>
          </p:txBody>
        </p:sp>
        <p:sp>
          <p:nvSpPr>
            <p:cNvPr id="624" name="Google Shape;624;g13c4f765913_1_27"/>
            <p:cNvSpPr txBox="1"/>
            <p:nvPr/>
          </p:nvSpPr>
          <p:spPr>
            <a:xfrm>
              <a:off x="5461650" y="2057125"/>
              <a:ext cx="1624500" cy="2350500"/>
            </a:xfrm>
            <a:prstGeom prst="rect">
              <a:avLst/>
            </a:prstGeom>
            <a:solidFill>
              <a:srgbClr val="FFE599"/>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a:t>
              </a:r>
              <a:r>
                <a:rPr b="0" i="0" lang="en-US" sz="1800" u="none" cap="none" strike="noStrike">
                  <a:solidFill>
                    <a:srgbClr val="000000"/>
                  </a:solidFill>
                  <a:latin typeface="Arial"/>
                  <a:ea typeface="Arial"/>
                  <a:cs typeface="Arial"/>
                  <a:sym typeface="Arial"/>
                  <a:extLst>
                    <a:ext uri="http://customooxmlschemas.google.com/">
                      <go:slidesCustomData xmlns:go="http://customooxmlschemas.google.com/" textRoundtripDataId="10"/>
                    </a:ext>
                  </a:extLst>
                </a:rPr>
                <a:t>oàn thiện tính năng giao diện của sản phẩm và tạo ra một nguyên mẫu tương tác được trên nền tảng phần mềm Figma.</a:t>
              </a:r>
              <a:endParaRPr b="0" i="0" sz="1500" u="none" cap="none" strike="noStrike">
                <a:solidFill>
                  <a:srgbClr val="000000"/>
                </a:solidFill>
                <a:latin typeface="Roboto"/>
                <a:ea typeface="Roboto"/>
                <a:cs typeface="Roboto"/>
                <a:sym typeface="Roboto"/>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3"/>
          <p:cNvSpPr txBox="1"/>
          <p:nvPr>
            <p:ph type="title"/>
          </p:nvPr>
        </p:nvSpPr>
        <p:spPr>
          <a:xfrm>
            <a:off x="467313" y="979002"/>
            <a:ext cx="7963590" cy="584775"/>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solidFill>
                  <a:schemeClr val="dk1"/>
                </a:solidFill>
                <a:latin typeface="Arial"/>
                <a:ea typeface="Arial"/>
                <a:cs typeface="Arial"/>
                <a:sym typeface="Arial"/>
              </a:rPr>
              <a:t>6. </a:t>
            </a:r>
            <a:r>
              <a:rPr b="1" lang="en-US" sz="3200">
                <a:latin typeface="Arial"/>
                <a:ea typeface="Arial"/>
                <a:cs typeface="Arial"/>
                <a:sym typeface="Arial"/>
              </a:rPr>
              <a:t>QUY TRÌNH THỬ NGHIỆM GIẢI PHÁP </a:t>
            </a:r>
            <a:endParaRPr b="1" sz="3200">
              <a:solidFill>
                <a:schemeClr val="dk1"/>
              </a:solidFill>
              <a:latin typeface="Arial"/>
              <a:ea typeface="Arial"/>
              <a:cs typeface="Arial"/>
              <a:sym typeface="Arial"/>
            </a:endParaRPr>
          </a:p>
        </p:txBody>
      </p:sp>
      <p:cxnSp>
        <p:nvCxnSpPr>
          <p:cNvPr id="630" name="Google Shape;630;p13"/>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631" name="Google Shape;631;p13"/>
          <p:cNvSpPr txBox="1"/>
          <p:nvPr/>
        </p:nvSpPr>
        <p:spPr>
          <a:xfrm>
            <a:off x="527525" y="1716150"/>
            <a:ext cx="11059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Tập thử nghiệm:</a:t>
            </a:r>
            <a:r>
              <a:rPr b="0" i="0" lang="en-US" sz="1800" u="none" cap="none" strike="noStrike">
                <a:solidFill>
                  <a:srgbClr val="000000"/>
                </a:solidFill>
                <a:latin typeface="Arial"/>
                <a:ea typeface="Arial"/>
                <a:cs typeface="Arial"/>
                <a:sym typeface="Arial"/>
              </a:rPr>
              <a:t> 30 người thuộc 3 nhóm người trẻ, trung niên, người cao tuổi.</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1"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2" name="Google Shape;632;p13"/>
          <p:cNvSpPr txBox="1"/>
          <p:nvPr/>
        </p:nvSpPr>
        <p:spPr>
          <a:xfrm>
            <a:off x="527525" y="2230200"/>
            <a:ext cx="11366400" cy="396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Các tính năng được thử nghiệm:</a:t>
            </a:r>
            <a:endParaRPr b="1"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Reware box:</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Tính chính xác của camera nhận diện đồ.</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Màn hình cảm ứng: tính năng đăng nhập/tạo tài khoản, tính năng hướng dẫn người dùng bỏ vào đúng ngăn, tính năng hiển thị đồ trong máy để người dùng chọn.</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Hoạt động của smart lock. (tự động mở để người dùng bỏ đồ/lấy đồ, tự động khóa khi người dùng đóng ngăn)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Mobile app:</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Tính năng hỗ trợ sửa chữa: khả năng nhận diện sản phẩm, tình trạng; đưa ra giải pháp hợp lí.</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Tính năng bản đồ: hiển thị đúng thông tin về địa điểm các nhà máy tái chế, vị trí của Reware box.</a:t>
            </a:r>
            <a:endParaRPr b="0" i="0" sz="1800" u="none" cap="none" strike="noStrike">
              <a:solidFill>
                <a:srgbClr val="000000"/>
              </a:solidFill>
              <a:latin typeface="Arial"/>
              <a:ea typeface="Arial"/>
              <a:cs typeface="Arial"/>
              <a:sym typeface="Arial"/>
            </a:endParaRPr>
          </a:p>
          <a:p>
            <a:pPr indent="-342900" lvl="1" marL="914400" marR="0" rtl="0" algn="l">
              <a:lnSpc>
                <a:spcPct val="115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Tính năng quyên góp: khả năng nhận diện sản phẩm, cập nhật thông tin về Reware box (vị trí, còn trống bao nhiêu…)</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13c4e0a7891_0_93"/>
          <p:cNvSpPr txBox="1"/>
          <p:nvPr>
            <p:ph type="title"/>
          </p:nvPr>
        </p:nvSpPr>
        <p:spPr>
          <a:xfrm>
            <a:off x="467313" y="979002"/>
            <a:ext cx="65751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solidFill>
                  <a:schemeClr val="dk1"/>
                </a:solidFill>
                <a:latin typeface="Arial"/>
                <a:ea typeface="Arial"/>
                <a:cs typeface="Arial"/>
                <a:sym typeface="Arial"/>
              </a:rPr>
              <a:t>7. TÍNH KHẢ THI CỦA GIẢI PHÁP</a:t>
            </a:r>
            <a:endParaRPr b="1" sz="3200">
              <a:solidFill>
                <a:schemeClr val="dk1"/>
              </a:solidFill>
              <a:latin typeface="Arial"/>
              <a:ea typeface="Arial"/>
              <a:cs typeface="Arial"/>
              <a:sym typeface="Arial"/>
            </a:endParaRPr>
          </a:p>
        </p:txBody>
      </p:sp>
      <p:cxnSp>
        <p:nvCxnSpPr>
          <p:cNvPr id="638" name="Google Shape;638;g13c4e0a7891_0_93"/>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639" name="Google Shape;639;g13c4e0a7891_0_93"/>
          <p:cNvSpPr txBox="1"/>
          <p:nvPr/>
        </p:nvSpPr>
        <p:spPr>
          <a:xfrm>
            <a:off x="467325" y="1868525"/>
            <a:ext cx="5570100" cy="517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Arial"/>
              <a:buAutoNum type="arabicPeriod"/>
            </a:pPr>
            <a:r>
              <a:rPr b="1" i="0" lang="en-US" sz="1800" u="none" cap="none" strike="noStrike">
                <a:solidFill>
                  <a:srgbClr val="000000"/>
                </a:solidFill>
                <a:latin typeface="Arial"/>
                <a:ea typeface="Arial"/>
                <a:cs typeface="Arial"/>
                <a:sym typeface="Arial"/>
              </a:rPr>
              <a:t>Công nghệ phân loại đồ dùng </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Chúng em đã tìm hiểu cơ chế hoạt động và phân tích các kĩ thuật phân loại quần áo và các loại hàng dệt may từ hệ thống thùng rác thông minh goBin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n-US" sz="1800" u="none" cap="none" strike="noStrike">
                <a:solidFill>
                  <a:schemeClr val="dk1"/>
                </a:solidFill>
                <a:latin typeface="Arial"/>
                <a:ea typeface="Arial"/>
                <a:cs typeface="Arial"/>
                <a:sym typeface="Arial"/>
              </a:rPr>
              <a:t>goBin đã sử dụng trí tuệ nhân tạo (AI) để lập trình bộ nhận diện quần áo và các loại hàng dệt may khi cho trực tiếp vào thùng và phân loại các loại quần áo trong máy. </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-&gt; </a:t>
            </a:r>
            <a:r>
              <a:rPr b="0" i="0" lang="en-US" sz="1800" u="none" cap="none" strike="noStrike">
                <a:solidFill>
                  <a:schemeClr val="dk1"/>
                </a:solidFill>
                <a:latin typeface="Arial"/>
                <a:ea typeface="Arial"/>
                <a:cs typeface="Arial"/>
                <a:sym typeface="Arial"/>
              </a:rPr>
              <a:t>Công nghệ phân loại quần áo dựa trên việc sử dụng trí tuệ nhân tạo AI đã được phát triển từ trước và mở ra cơ hội thành công cao trong việc khai thác sản phẩm .</a:t>
            </a:r>
            <a:endParaRPr b="0" i="0" sz="18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40" name="Google Shape;640;g13c4e0a7891_0_93"/>
          <p:cNvSpPr txBox="1"/>
          <p:nvPr/>
        </p:nvSpPr>
        <p:spPr>
          <a:xfrm>
            <a:off x="6037425" y="5638425"/>
            <a:ext cx="61545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Nguồn: https://newatlas.com/gobin-smart-textile-recycling-bin/30535/</a:t>
            </a:r>
            <a:endParaRPr b="0" i="0" sz="1800" u="none" cap="none" strike="noStrike">
              <a:solidFill>
                <a:srgbClr val="000000"/>
              </a:solidFill>
              <a:latin typeface="Arial"/>
              <a:ea typeface="Arial"/>
              <a:cs typeface="Arial"/>
              <a:sym typeface="Arial"/>
            </a:endParaRPr>
          </a:p>
        </p:txBody>
      </p:sp>
      <p:pic>
        <p:nvPicPr>
          <p:cNvPr id="641" name="Google Shape;641;g13c4e0a7891_0_93"/>
          <p:cNvPicPr preferRelativeResize="0"/>
          <p:nvPr/>
        </p:nvPicPr>
        <p:blipFill rotWithShape="1">
          <a:blip r:embed="rId3">
            <a:alphaModFix/>
          </a:blip>
          <a:srcRect b="0" l="0" r="0" t="0"/>
          <a:stretch/>
        </p:blipFill>
        <p:spPr>
          <a:xfrm>
            <a:off x="6037425" y="1471875"/>
            <a:ext cx="4235100" cy="28227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13c4e0a7891_0_180"/>
          <p:cNvSpPr txBox="1"/>
          <p:nvPr>
            <p:ph type="title"/>
          </p:nvPr>
        </p:nvSpPr>
        <p:spPr>
          <a:xfrm>
            <a:off x="467313" y="979002"/>
            <a:ext cx="65751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solidFill>
                  <a:schemeClr val="dk1"/>
                </a:solidFill>
                <a:latin typeface="Arial"/>
                <a:ea typeface="Arial"/>
                <a:cs typeface="Arial"/>
                <a:sym typeface="Arial"/>
              </a:rPr>
              <a:t>7. TÍNH KHẢ THI CỦA GIẢI PHÁP</a:t>
            </a:r>
            <a:endParaRPr b="1" sz="3200">
              <a:solidFill>
                <a:schemeClr val="dk1"/>
              </a:solidFill>
              <a:latin typeface="Arial"/>
              <a:ea typeface="Arial"/>
              <a:cs typeface="Arial"/>
              <a:sym typeface="Arial"/>
            </a:endParaRPr>
          </a:p>
        </p:txBody>
      </p:sp>
      <p:cxnSp>
        <p:nvCxnSpPr>
          <p:cNvPr id="647" name="Google Shape;647;g13c4e0a7891_0_180"/>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648" name="Google Shape;648;g13c4e0a7891_0_180"/>
          <p:cNvSpPr txBox="1"/>
          <p:nvPr/>
        </p:nvSpPr>
        <p:spPr>
          <a:xfrm>
            <a:off x="514100" y="1868300"/>
            <a:ext cx="10022100" cy="330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2. Tính năng</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 Có rất nhiều thùng rác thông minh đặc biệt như goBin đã thành công trong việc sử dụng màn hình cảm ứng để giúp thùng rác trở nên hiện đại và dễ dùng hơn.</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=&gt; Việc áp dụng màn hình cảm ứng vào thùng rác Reware là hoàn toàn có cơ sở và khả thi.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Arial"/>
                <a:ea typeface="Arial"/>
                <a:cs typeface="Arial"/>
                <a:sym typeface="Arial"/>
              </a:rPr>
              <a:t>Smart lock tự động mở khoá ngăn và camera để nhận diện đồ và khuôn mặt</a:t>
            </a:r>
            <a:r>
              <a:rPr b="0" i="0" lang="en-US" sz="1800" u="none" cap="none" strike="noStrike">
                <a:solidFill>
                  <a:schemeClr val="dk1"/>
                </a:solidFill>
                <a:latin typeface="Arial"/>
                <a:ea typeface="Arial"/>
                <a:cs typeface="Arial"/>
                <a:sym typeface="Arial"/>
              </a:rPr>
              <a:t> là những bộ phận có thể thực hiện được bởi  thực tế  có nhiều  thùng rác thông minh cũng sử dụng các công nghệ tiên tiến này .</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=&gt; Thùng rác Reware làm smart lock và camera là khả thi</a:t>
            </a:r>
            <a:endParaRPr b="0" i="0" sz="1800" u="none" cap="none" strike="noStrike">
              <a:solidFill>
                <a:schemeClr val="dk1"/>
              </a:solidFill>
              <a:latin typeface="Arial"/>
              <a:ea typeface="Arial"/>
              <a:cs typeface="Arial"/>
              <a:sym typeface="Arial"/>
            </a:endParaRPr>
          </a:p>
        </p:txBody>
      </p:sp>
      <p:sp>
        <p:nvSpPr>
          <p:cNvPr id="649" name="Google Shape;649;g13c4e0a7891_0_18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13c4e0a7891_0_180"/>
          <p:cNvSpPr txBox="1"/>
          <p:nvPr/>
        </p:nvSpPr>
        <p:spPr>
          <a:xfrm>
            <a:off x="5075150" y="3271800"/>
            <a:ext cx="55446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51" name="Google Shape;651;g13c4e0a7891_0_180"/>
          <p:cNvPicPr preferRelativeResize="0"/>
          <p:nvPr/>
        </p:nvPicPr>
        <p:blipFill rotWithShape="1">
          <a:blip r:embed="rId3">
            <a:alphaModFix/>
          </a:blip>
          <a:srcRect b="0" l="0" r="0" t="0"/>
          <a:stretch/>
        </p:blipFill>
        <p:spPr>
          <a:xfrm>
            <a:off x="4252250" y="5173088"/>
            <a:ext cx="2063223" cy="1725075"/>
          </a:xfrm>
          <a:prstGeom prst="rect">
            <a:avLst/>
          </a:prstGeom>
          <a:noFill/>
          <a:ln>
            <a:noFill/>
          </a:ln>
        </p:spPr>
      </p:pic>
      <p:pic>
        <p:nvPicPr>
          <p:cNvPr id="652" name="Google Shape;652;g13c4e0a7891_0_180"/>
          <p:cNvPicPr preferRelativeResize="0"/>
          <p:nvPr/>
        </p:nvPicPr>
        <p:blipFill rotWithShape="1">
          <a:blip r:embed="rId4">
            <a:alphaModFix/>
          </a:blip>
          <a:srcRect b="0" l="0" r="0" t="0"/>
          <a:stretch/>
        </p:blipFill>
        <p:spPr>
          <a:xfrm>
            <a:off x="6315474" y="5264115"/>
            <a:ext cx="2533650" cy="1543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13c4f765913_9_0"/>
          <p:cNvSpPr txBox="1"/>
          <p:nvPr>
            <p:ph type="title"/>
          </p:nvPr>
        </p:nvSpPr>
        <p:spPr>
          <a:xfrm>
            <a:off x="467313" y="979002"/>
            <a:ext cx="68628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solidFill>
                  <a:schemeClr val="dk1"/>
                </a:solidFill>
                <a:latin typeface="Arial"/>
                <a:ea typeface="Arial"/>
                <a:cs typeface="Arial"/>
                <a:sym typeface="Arial"/>
              </a:rPr>
              <a:t>8. KẾ HOẠCH TÀI CHÍNH DỰ KIẾN</a:t>
            </a:r>
            <a:endParaRPr b="1" sz="3200">
              <a:solidFill>
                <a:schemeClr val="dk1"/>
              </a:solidFill>
              <a:latin typeface="Arial"/>
              <a:ea typeface="Arial"/>
              <a:cs typeface="Arial"/>
              <a:sym typeface="Arial"/>
            </a:endParaRPr>
          </a:p>
        </p:txBody>
      </p:sp>
      <p:sp>
        <p:nvSpPr>
          <p:cNvPr id="658" name="Google Shape;658;g13c4f765913_9_0"/>
          <p:cNvSpPr txBox="1"/>
          <p:nvPr/>
        </p:nvSpPr>
        <p:spPr>
          <a:xfrm>
            <a:off x="719700" y="-3570900"/>
            <a:ext cx="10752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graphicFrame>
        <p:nvGraphicFramePr>
          <p:cNvPr id="659" name="Google Shape;659;g13c4f765913_9_0"/>
          <p:cNvGraphicFramePr/>
          <p:nvPr/>
        </p:nvGraphicFramePr>
        <p:xfrm>
          <a:off x="467325" y="1964675"/>
          <a:ext cx="3000000" cy="3000000"/>
        </p:xfrm>
        <a:graphic>
          <a:graphicData uri="http://schemas.openxmlformats.org/drawingml/2006/table">
            <a:tbl>
              <a:tblPr>
                <a:noFill/>
                <a:tableStyleId>{549D3164-ECD2-4875-8C6B-692017B278A1}</a:tableStyleId>
              </a:tblPr>
              <a:tblGrid>
                <a:gridCol w="2371825"/>
                <a:gridCol w="3098325"/>
                <a:gridCol w="1252675"/>
                <a:gridCol w="985575"/>
                <a:gridCol w="1185900"/>
                <a:gridCol w="1185900"/>
              </a:tblGrid>
              <a:tr h="200025">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t>Tên</a:t>
                      </a:r>
                      <a:endParaRPr b="1" sz="16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t>Mô tả</a:t>
                      </a:r>
                      <a:endParaRPr b="1" sz="16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t>Đơn giá</a:t>
                      </a:r>
                      <a:endParaRPr b="1" sz="16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t>Đơn vị</a:t>
                      </a:r>
                      <a:endParaRPr b="1" sz="16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t>Số lượng</a:t>
                      </a:r>
                      <a:endParaRPr b="1" sz="16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600"/>
                        <a:buFont typeface="Arial"/>
                        <a:buNone/>
                      </a:pPr>
                      <a:r>
                        <a:rPr b="1" lang="en-US" sz="1600" u="none" cap="none" strike="noStrike"/>
                        <a:t>Thành tiền</a:t>
                      </a:r>
                      <a:endParaRPr b="1" sz="16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Raspberry Pi 4</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Bộ xử lý trung tâm</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2,400,000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lang="en-US" sz="1500" u="none" cap="none" strike="noStrike"/>
                        <a:t>cái</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2,400,000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337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Camera</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Camera tương thích Raspberry Pi có kèm bộ gá</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680,000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lang="en-US" sz="1500" u="none" cap="none" strike="noStrike"/>
                        <a:t>cái</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680,000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Màn hình</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Màn hình LED cảm ứng</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1,450,000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lang="en-US" sz="1500" u="none" cap="none" strike="noStrike"/>
                        <a:t>cái</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1,450,000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27650">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Vỏ máy Re-ware</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t>Tủ đựng các thiết bị điện tử</a:t>
                      </a:r>
                      <a:endParaRPr sz="19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3,000,000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lang="en-US" sz="1500" u="none" cap="none" strike="noStrike"/>
                        <a:t>cái</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3,000,000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Các chi tiết điện khác</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Dây nối, bread board, vv</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500,000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lang="en-US" sz="1500" u="none" cap="none" strike="noStrike"/>
                        <a:t>bộ</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500,000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Khóa chốt điện từ</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500"/>
                        <a:buFont typeface="Arial"/>
                        <a:buNone/>
                      </a:pPr>
                      <a:r>
                        <a:rPr lang="en-US" sz="1500" u="none" cap="none" strike="noStrike"/>
                        <a:t>Khóa cửa</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148,000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lang="en-US" sz="1500" u="none" cap="none" strike="noStrike"/>
                        <a:t>cái</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Clr>
                          <a:srgbClr val="000000"/>
                        </a:buClr>
                        <a:buSzPts val="1500"/>
                        <a:buFont typeface="Arial"/>
                        <a:buNone/>
                      </a:pPr>
                      <a:r>
                        <a:rPr lang="en-US" sz="1500" u="none" cap="none" strike="noStrike"/>
                        <a:t>1,480,000</a:t>
                      </a:r>
                      <a:endParaRPr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gridSpan="5">
                  <a:txBody>
                    <a:bodyPr/>
                    <a:lstStyle/>
                    <a:p>
                      <a:pPr indent="0" lvl="0" marL="0" marR="0" rtl="0" algn="r">
                        <a:lnSpc>
                          <a:spcPct val="115000"/>
                        </a:lnSpc>
                        <a:spcBef>
                          <a:spcPts val="0"/>
                        </a:spcBef>
                        <a:spcAft>
                          <a:spcPts val="0"/>
                        </a:spcAft>
                        <a:buClr>
                          <a:srgbClr val="000000"/>
                        </a:buClr>
                        <a:buSzPts val="1500"/>
                        <a:buFont typeface="Arial"/>
                        <a:buNone/>
                      </a:pPr>
                      <a:r>
                        <a:rPr b="1" lang="en-US" sz="1500" u="none" cap="none" strike="noStrike"/>
                        <a:t>Tổng chi phí dự kiến</a:t>
                      </a:r>
                      <a:endParaRPr b="1"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hMerge="1"/>
                <a:tc hMerge="1"/>
                <a:tc hMerge="1"/>
                <a:tc hMerge="1"/>
                <a:tc>
                  <a:txBody>
                    <a:bodyPr/>
                    <a:lstStyle/>
                    <a:p>
                      <a:pPr indent="0" lvl="0" marL="0" marR="0" rtl="0" algn="r">
                        <a:lnSpc>
                          <a:spcPct val="115000"/>
                        </a:lnSpc>
                        <a:spcBef>
                          <a:spcPts val="0"/>
                        </a:spcBef>
                        <a:spcAft>
                          <a:spcPts val="0"/>
                        </a:spcAft>
                        <a:buClr>
                          <a:srgbClr val="000000"/>
                        </a:buClr>
                        <a:buSzPts val="1500"/>
                        <a:buFont typeface="Arial"/>
                        <a:buNone/>
                      </a:pPr>
                      <a:r>
                        <a:rPr b="1" lang="en-US" sz="1500" u="none" cap="none" strike="noStrike"/>
                        <a:t>9,510,000</a:t>
                      </a:r>
                      <a:endParaRPr b="1" sz="1500" u="none" cap="none" strike="noStrike"/>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bl>
          </a:graphicData>
        </a:graphic>
      </p:graphicFrame>
      <p:sp>
        <p:nvSpPr>
          <p:cNvPr id="660" name="Google Shape;660;g13c4f765913_9_0"/>
          <p:cNvSpPr txBox="1"/>
          <p:nvPr/>
        </p:nvSpPr>
        <p:spPr>
          <a:xfrm>
            <a:off x="467325" y="4833850"/>
            <a:ext cx="10080300" cy="15699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US" sz="1800" u="none" cap="none" strike="noStrike">
                <a:solidFill>
                  <a:srgbClr val="0000FF"/>
                </a:solidFill>
                <a:latin typeface="Arial"/>
                <a:ea typeface="Arial"/>
                <a:cs typeface="Arial"/>
                <a:sym typeface="Arial"/>
              </a:rPr>
              <a:t>Kế hoạch giá bán sản phẩm:</a:t>
            </a:r>
            <a:endParaRPr b="1" i="0" sz="18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Sau khi tham khảo giá tiền của nhiều sản phẩm thùng rác thông minh khác nhau ở trên thị trường (&gt;20 hãng), chúng em quyết định rằng giá thành mà chúng em nhắm tới khi sản phẩm được sản xuất hàng loạt sẽ là ~ 50% của giá vốn, tức sẽ là.</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13c40f5f969_0_343"/>
          <p:cNvSpPr txBox="1"/>
          <p:nvPr>
            <p:ph type="title"/>
          </p:nvPr>
        </p:nvSpPr>
        <p:spPr>
          <a:xfrm>
            <a:off x="467313" y="979002"/>
            <a:ext cx="91407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solidFill>
                  <a:schemeClr val="dk1"/>
                </a:solidFill>
                <a:latin typeface="Arial"/>
                <a:ea typeface="Arial"/>
                <a:cs typeface="Arial"/>
                <a:sym typeface="Arial"/>
              </a:rPr>
              <a:t>9. KẾ HOẠCH TRIỂN KHAI THỰC HIỆN DỰ ÁN</a:t>
            </a:r>
            <a:endParaRPr b="1" sz="3200">
              <a:solidFill>
                <a:schemeClr val="dk1"/>
              </a:solidFill>
              <a:latin typeface="Arial"/>
              <a:ea typeface="Arial"/>
              <a:cs typeface="Arial"/>
              <a:sym typeface="Arial"/>
            </a:endParaRPr>
          </a:p>
        </p:txBody>
      </p:sp>
      <p:cxnSp>
        <p:nvCxnSpPr>
          <p:cNvPr id="666" name="Google Shape;666;g13c40f5f969_0_343"/>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667" name="Google Shape;667;g13c40f5f969_0_343"/>
          <p:cNvSpPr/>
          <p:nvPr/>
        </p:nvSpPr>
        <p:spPr>
          <a:xfrm rot="-688960">
            <a:off x="9436365" y="4420505"/>
            <a:ext cx="2361465" cy="97977"/>
          </a:xfrm>
          <a:prstGeom prst="roundRect">
            <a:avLst>
              <a:gd fmla="val 50000" name="adj"/>
            </a:avLst>
          </a:prstGeom>
          <a:solidFill>
            <a:srgbClr val="D9D9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68" name="Google Shape;668;g13c40f5f969_0_343"/>
          <p:cNvSpPr/>
          <p:nvPr/>
        </p:nvSpPr>
        <p:spPr>
          <a:xfrm flipH="1" rot="688960">
            <a:off x="7187566" y="4420505"/>
            <a:ext cx="2361465" cy="97977"/>
          </a:xfrm>
          <a:prstGeom prst="roundRect">
            <a:avLst>
              <a:gd fmla="val 50000" name="adj"/>
            </a:avLst>
          </a:prstGeom>
          <a:solidFill>
            <a:srgbClr val="D9D9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69" name="Google Shape;669;g13c40f5f969_0_343"/>
          <p:cNvGrpSpPr/>
          <p:nvPr/>
        </p:nvGrpSpPr>
        <p:grpSpPr>
          <a:xfrm>
            <a:off x="7894872" y="4515322"/>
            <a:ext cx="2997739" cy="2086308"/>
            <a:chOff x="5796625" y="2541798"/>
            <a:chExt cx="1712700" cy="1230715"/>
          </a:xfrm>
        </p:grpSpPr>
        <p:sp>
          <p:nvSpPr>
            <p:cNvPr id="670" name="Google Shape;670;g13c40f5f969_0_343"/>
            <p:cNvSpPr/>
            <p:nvPr/>
          </p:nvSpPr>
          <p:spPr>
            <a:xfrm rot="-1789476">
              <a:off x="6572742" y="2571072"/>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1" name="Google Shape;671;g13c40f5f969_0_343"/>
            <p:cNvSpPr txBox="1"/>
            <p:nvPr/>
          </p:nvSpPr>
          <p:spPr>
            <a:xfrm>
              <a:off x="6296613" y="2735584"/>
              <a:ext cx="696900" cy="2760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2100"/>
                </a:spcAft>
                <a:buClr>
                  <a:srgbClr val="000000"/>
                </a:buClr>
                <a:buSzPts val="1800"/>
                <a:buFont typeface="Arial"/>
                <a:buNone/>
              </a:pPr>
              <a:r>
                <a:rPr b="1" i="0" lang="en-US" sz="1800" u="none" cap="none" strike="noStrike">
                  <a:solidFill>
                    <a:srgbClr val="5E5E5E"/>
                  </a:solidFill>
                  <a:latin typeface="Arial"/>
                  <a:ea typeface="Arial"/>
                  <a:cs typeface="Arial"/>
                  <a:sym typeface="Arial"/>
                </a:rPr>
                <a:t>11/</a:t>
              </a:r>
              <a:r>
                <a:rPr b="1" i="0" lang="en-US" sz="1800" u="none" cap="none" strike="noStrike">
                  <a:solidFill>
                    <a:srgbClr val="5E5E5E"/>
                  </a:solidFill>
                  <a:latin typeface="Arial"/>
                  <a:ea typeface="Arial"/>
                  <a:cs typeface="Arial"/>
                  <a:sym typeface="Arial"/>
                  <a:extLst>
                    <a:ext uri="http://customooxmlschemas.google.com/">
                      <go:slidesCustomData xmlns:go="http://customooxmlschemas.google.com/" textRoundtripDataId="11"/>
                    </a:ext>
                  </a:extLst>
                </a:rPr>
                <a:t>202</a:t>
              </a:r>
              <a:r>
                <a:rPr b="1" i="0" lang="en-US" sz="1800" u="none" cap="none" strike="noStrike">
                  <a:solidFill>
                    <a:srgbClr val="5E5E5E"/>
                  </a:solidFill>
                  <a:latin typeface="Arial"/>
                  <a:ea typeface="Arial"/>
                  <a:cs typeface="Arial"/>
                  <a:sym typeface="Arial"/>
                </a:rPr>
                <a:t>2</a:t>
              </a:r>
              <a:endParaRPr b="1" i="0" sz="1800" u="none" cap="none" strike="noStrike">
                <a:solidFill>
                  <a:srgbClr val="5E5E5E"/>
                </a:solidFill>
                <a:latin typeface="Arial"/>
                <a:ea typeface="Arial"/>
                <a:cs typeface="Arial"/>
                <a:sym typeface="Arial"/>
              </a:endParaRPr>
            </a:p>
          </p:txBody>
        </p:sp>
        <p:sp>
          <p:nvSpPr>
            <p:cNvPr id="672" name="Google Shape;672;g13c40f5f969_0_343"/>
            <p:cNvSpPr/>
            <p:nvPr/>
          </p:nvSpPr>
          <p:spPr>
            <a:xfrm>
              <a:off x="5796625" y="3069013"/>
              <a:ext cx="1712700" cy="703500"/>
            </a:xfrm>
            <a:prstGeom prst="roundRect">
              <a:avLst>
                <a:gd fmla="val 4485" name="adj"/>
              </a:avLst>
            </a:prstGeom>
            <a:solidFill>
              <a:srgbClr val="D9D9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3" name="Google Shape;673;g13c40f5f969_0_343"/>
            <p:cNvSpPr txBox="1"/>
            <p:nvPr/>
          </p:nvSpPr>
          <p:spPr>
            <a:xfrm>
              <a:off x="5840875" y="3106213"/>
              <a:ext cx="1624200" cy="624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Chỉnh sửa sản phẩm dựa trên góp ý người dùng và hoàn thiện sản phẩm</a:t>
              </a:r>
              <a:endParaRPr b="0" i="0" sz="18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2100"/>
                </a:spcAft>
                <a:buClr>
                  <a:srgbClr val="000000"/>
                </a:buClr>
                <a:buSzPts val="1800"/>
                <a:buFont typeface="Arial"/>
                <a:buNone/>
              </a:pPr>
              <a:r>
                <a:t/>
              </a:r>
              <a:endParaRPr b="0" i="0" sz="1800" u="none" cap="none" strike="noStrike">
                <a:solidFill>
                  <a:srgbClr val="5E5E5E"/>
                </a:solidFill>
                <a:latin typeface="Arial"/>
                <a:ea typeface="Arial"/>
                <a:cs typeface="Arial"/>
                <a:sym typeface="Arial"/>
              </a:endParaRPr>
            </a:p>
          </p:txBody>
        </p:sp>
        <p:sp>
          <p:nvSpPr>
            <p:cNvPr id="674" name="Google Shape;674;g13c40f5f969_0_343"/>
            <p:cNvSpPr/>
            <p:nvPr/>
          </p:nvSpPr>
          <p:spPr>
            <a:xfrm>
              <a:off x="6607975" y="3004364"/>
              <a:ext cx="90000" cy="67500"/>
            </a:xfrm>
            <a:prstGeom prst="triangle">
              <a:avLst>
                <a:gd fmla="val 50000" name="adj"/>
              </a:avLst>
            </a:prstGeom>
            <a:solidFill>
              <a:srgbClr val="D9D9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75" name="Google Shape;675;g13c40f5f969_0_343"/>
          <p:cNvSpPr/>
          <p:nvPr/>
        </p:nvSpPr>
        <p:spPr>
          <a:xfrm rot="-688960">
            <a:off x="4945272" y="4420505"/>
            <a:ext cx="2361465" cy="97977"/>
          </a:xfrm>
          <a:prstGeom prst="roundRect">
            <a:avLst>
              <a:gd fmla="val 50000" name="adj"/>
            </a:avLst>
          </a:prstGeom>
          <a:solidFill>
            <a:srgbClr val="D9D9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76" name="Google Shape;676;g13c40f5f969_0_343"/>
          <p:cNvGrpSpPr/>
          <p:nvPr/>
        </p:nvGrpSpPr>
        <p:grpSpPr>
          <a:xfrm>
            <a:off x="5701651" y="2309572"/>
            <a:ext cx="3275710" cy="2113496"/>
            <a:chOff x="4409300" y="1219942"/>
            <a:chExt cx="1712700" cy="1246753"/>
          </a:xfrm>
        </p:grpSpPr>
        <p:sp>
          <p:nvSpPr>
            <p:cNvPr id="677" name="Google Shape;677;g13c40f5f969_0_343"/>
            <p:cNvSpPr/>
            <p:nvPr/>
          </p:nvSpPr>
          <p:spPr>
            <a:xfrm rot="-1789476">
              <a:off x="5185416" y="2276970"/>
              <a:ext cx="160451" cy="160451"/>
            </a:xfrm>
            <a:prstGeom prst="ellipse">
              <a:avLst/>
            </a:prstGeom>
            <a:solidFill>
              <a:srgbClr val="FFFFFF"/>
            </a:solidFill>
            <a:ln cap="flat" cmpd="sng" w="38100">
              <a:solidFill>
                <a:srgbClr val="85858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8" name="Google Shape;678;g13c40f5f969_0_343"/>
            <p:cNvSpPr txBox="1"/>
            <p:nvPr/>
          </p:nvSpPr>
          <p:spPr>
            <a:xfrm>
              <a:off x="4921731" y="1985297"/>
              <a:ext cx="696900" cy="2760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2100"/>
                </a:spcAft>
                <a:buClr>
                  <a:srgbClr val="000000"/>
                </a:buClr>
                <a:buSzPts val="1800"/>
                <a:buFont typeface="Arial"/>
                <a:buNone/>
              </a:pPr>
              <a:r>
                <a:rPr b="1" i="0" lang="en-US" sz="1800" u="none" cap="none" strike="noStrike">
                  <a:solidFill>
                    <a:srgbClr val="5E5E5E"/>
                  </a:solidFill>
                  <a:latin typeface="Arial"/>
                  <a:ea typeface="Arial"/>
                  <a:cs typeface="Arial"/>
                  <a:sym typeface="Arial"/>
                </a:rPr>
                <a:t>10/2022</a:t>
              </a:r>
              <a:endParaRPr b="1" i="0" sz="1800" u="none" cap="none" strike="noStrike">
                <a:solidFill>
                  <a:srgbClr val="5E5E5E"/>
                </a:solidFill>
                <a:latin typeface="Arial"/>
                <a:ea typeface="Arial"/>
                <a:cs typeface="Arial"/>
                <a:sym typeface="Arial"/>
              </a:endParaRPr>
            </a:p>
          </p:txBody>
        </p:sp>
        <p:sp>
          <p:nvSpPr>
            <p:cNvPr id="679" name="Google Shape;679;g13c40f5f969_0_343"/>
            <p:cNvSpPr/>
            <p:nvPr/>
          </p:nvSpPr>
          <p:spPr>
            <a:xfrm>
              <a:off x="4409300" y="1219942"/>
              <a:ext cx="1712700" cy="703500"/>
            </a:xfrm>
            <a:prstGeom prst="roundRect">
              <a:avLst>
                <a:gd fmla="val 4485" name="adj"/>
              </a:avLst>
            </a:prstGeom>
            <a:solidFill>
              <a:srgbClr val="D9D9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0" name="Google Shape;680;g13c40f5f969_0_343"/>
            <p:cNvSpPr/>
            <p:nvPr/>
          </p:nvSpPr>
          <p:spPr>
            <a:xfrm rot="10800000">
              <a:off x="5220625" y="1919036"/>
              <a:ext cx="90000" cy="67500"/>
            </a:xfrm>
            <a:prstGeom prst="triangle">
              <a:avLst>
                <a:gd fmla="val 50000" name="adj"/>
              </a:avLst>
            </a:prstGeom>
            <a:solidFill>
              <a:srgbClr val="D9D9D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1" name="Google Shape;681;g13c40f5f969_0_343"/>
            <p:cNvSpPr txBox="1"/>
            <p:nvPr/>
          </p:nvSpPr>
          <p:spPr>
            <a:xfrm>
              <a:off x="4453550" y="1257142"/>
              <a:ext cx="1624200" cy="624600"/>
            </a:xfrm>
            <a:prstGeom prst="rect">
              <a:avLst/>
            </a:prstGeom>
            <a:no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2100"/>
                </a:spcAft>
                <a:buClr>
                  <a:srgbClr val="000000"/>
                </a:buClr>
                <a:buSzPts val="1800"/>
                <a:buFont typeface="Arial"/>
                <a:buNone/>
              </a:pPr>
              <a:r>
                <a:t/>
              </a:r>
              <a:endParaRPr b="0" i="0" sz="1800" u="none" cap="none" strike="noStrike">
                <a:solidFill>
                  <a:srgbClr val="5E5E5E"/>
                </a:solidFill>
                <a:latin typeface="Arial"/>
                <a:ea typeface="Arial"/>
                <a:cs typeface="Arial"/>
                <a:sym typeface="Arial"/>
              </a:endParaRPr>
            </a:p>
          </p:txBody>
        </p:sp>
      </p:grpSp>
      <p:sp>
        <p:nvSpPr>
          <p:cNvPr id="682" name="Google Shape;682;g13c40f5f969_0_343"/>
          <p:cNvSpPr/>
          <p:nvPr/>
        </p:nvSpPr>
        <p:spPr>
          <a:xfrm flipH="1" rot="688960">
            <a:off x="2684323" y="4420505"/>
            <a:ext cx="2361465" cy="97977"/>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83" name="Google Shape;683;g13c40f5f969_0_343"/>
          <p:cNvGrpSpPr/>
          <p:nvPr/>
        </p:nvGrpSpPr>
        <p:grpSpPr>
          <a:xfrm>
            <a:off x="3502531" y="4515322"/>
            <a:ext cx="2997739" cy="2086308"/>
            <a:chOff x="3021975" y="2541798"/>
            <a:chExt cx="1712700" cy="1230715"/>
          </a:xfrm>
        </p:grpSpPr>
        <p:sp>
          <p:nvSpPr>
            <p:cNvPr id="684" name="Google Shape;684;g13c40f5f969_0_343"/>
            <p:cNvSpPr txBox="1"/>
            <p:nvPr/>
          </p:nvSpPr>
          <p:spPr>
            <a:xfrm>
              <a:off x="3529877" y="2735584"/>
              <a:ext cx="696900" cy="276000"/>
            </a:xfrm>
            <a:prstGeom prst="rect">
              <a:avLst/>
            </a:prstGeom>
            <a:solidFill>
              <a:schemeClr val="accent6"/>
            </a:solid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2100"/>
                </a:spcAft>
                <a:buClr>
                  <a:srgbClr val="000000"/>
                </a:buClr>
                <a:buSzPts val="1800"/>
                <a:buFont typeface="Arial"/>
                <a:buNone/>
              </a:pPr>
              <a:r>
                <a:rPr b="1" i="0" lang="en-US" sz="1800" u="none" cap="none" strike="noStrike">
                  <a:solidFill>
                    <a:schemeClr val="lt1"/>
                  </a:solidFill>
                  <a:latin typeface="Arial"/>
                  <a:ea typeface="Arial"/>
                  <a:cs typeface="Arial"/>
                  <a:sym typeface="Arial"/>
                </a:rPr>
                <a:t>9/2022</a:t>
              </a:r>
              <a:endParaRPr b="1" i="0" sz="1800" u="none" cap="none" strike="noStrike">
                <a:solidFill>
                  <a:schemeClr val="lt1"/>
                </a:solidFill>
                <a:latin typeface="Arial"/>
                <a:ea typeface="Arial"/>
                <a:cs typeface="Arial"/>
                <a:sym typeface="Arial"/>
              </a:endParaRPr>
            </a:p>
          </p:txBody>
        </p:sp>
        <p:sp>
          <p:nvSpPr>
            <p:cNvPr id="685" name="Google Shape;685;g13c40f5f969_0_343"/>
            <p:cNvSpPr/>
            <p:nvPr/>
          </p:nvSpPr>
          <p:spPr>
            <a:xfrm rot="-1789476">
              <a:off x="3798091" y="2571072"/>
              <a:ext cx="160451" cy="160451"/>
            </a:xfrm>
            <a:prstGeom prst="ellipse">
              <a:avLst/>
            </a:prstGeom>
            <a:solidFill>
              <a:schemeClr val="accent6"/>
            </a:solidFill>
            <a:ln cap="flat" cmpd="sng" w="38100">
              <a:solidFill>
                <a:srgbClr val="701C7F"/>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6" name="Google Shape;686;g13c40f5f969_0_343"/>
            <p:cNvSpPr/>
            <p:nvPr/>
          </p:nvSpPr>
          <p:spPr>
            <a:xfrm>
              <a:off x="3021975" y="3069013"/>
              <a:ext cx="1712700" cy="703500"/>
            </a:xfrm>
            <a:prstGeom prst="roundRect">
              <a:avLst>
                <a:gd fmla="val 4485"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87" name="Google Shape;687;g13c40f5f969_0_343"/>
            <p:cNvSpPr txBox="1"/>
            <p:nvPr/>
          </p:nvSpPr>
          <p:spPr>
            <a:xfrm>
              <a:off x="3066225" y="3106213"/>
              <a:ext cx="1624200" cy="624600"/>
            </a:xfrm>
            <a:prstGeom prst="rect">
              <a:avLst/>
            </a:prstGeom>
            <a:solidFill>
              <a:schemeClr val="accent6"/>
            </a:solidFill>
            <a:ln>
              <a:noFill/>
            </a:ln>
          </p:spPr>
          <p:txBody>
            <a:bodyPr anchorCtr="0" anchor="t" bIns="121900" lIns="121900" spcFirstLastPara="1" rIns="121900" wrap="square" tIns="121900">
              <a:noAutofit/>
            </a:bodyPr>
            <a:lstStyle/>
            <a:p>
              <a:pPr indent="0" lvl="0" marL="0" marR="0" rtl="0" algn="ctr">
                <a:lnSpc>
                  <a:spcPct val="115000"/>
                </a:lnSpc>
                <a:spcBef>
                  <a:spcPts val="0"/>
                </a:spcBef>
                <a:spcAft>
                  <a:spcPts val="2100"/>
                </a:spcAft>
                <a:buClr>
                  <a:srgbClr val="000000"/>
                </a:buClr>
                <a:buSzPts val="1800"/>
                <a:buFont typeface="Arial"/>
                <a:buNone/>
              </a:pPr>
              <a:r>
                <a:rPr b="0" i="0" lang="en-US" sz="1800" u="none" cap="none" strike="noStrike">
                  <a:solidFill>
                    <a:schemeClr val="lt1"/>
                  </a:solidFill>
                  <a:latin typeface="Arial"/>
                  <a:ea typeface="Arial"/>
                  <a:cs typeface="Arial"/>
                  <a:sym typeface="Arial"/>
                </a:rPr>
                <a:t>Tạo ra sản phẩm mẫu và tìm các nguồn hỗ trợ</a:t>
              </a:r>
              <a:endParaRPr b="0" i="0" sz="1800" u="none" cap="none" strike="noStrike">
                <a:solidFill>
                  <a:srgbClr val="FFFFFF"/>
                </a:solidFill>
                <a:latin typeface="Arial"/>
                <a:ea typeface="Arial"/>
                <a:cs typeface="Arial"/>
                <a:sym typeface="Arial"/>
              </a:endParaRPr>
            </a:p>
          </p:txBody>
        </p:sp>
        <p:sp>
          <p:nvSpPr>
            <p:cNvPr id="688" name="Google Shape;688;g13c40f5f969_0_343"/>
            <p:cNvSpPr/>
            <p:nvPr/>
          </p:nvSpPr>
          <p:spPr>
            <a:xfrm>
              <a:off x="3833325" y="3004364"/>
              <a:ext cx="90000" cy="67500"/>
            </a:xfrm>
            <a:prstGeom prst="triangle">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89" name="Google Shape;689;g13c40f5f969_0_343"/>
          <p:cNvSpPr/>
          <p:nvPr/>
        </p:nvSpPr>
        <p:spPr>
          <a:xfrm rot="-688960">
            <a:off x="454193" y="4420505"/>
            <a:ext cx="2361465" cy="97977"/>
          </a:xfrm>
          <a:prstGeom prst="roundRect">
            <a:avLst>
              <a:gd fmla="val 50000" name="adj"/>
            </a:avLst>
          </a:prstGeom>
          <a:solidFill>
            <a:schemeClr val="accent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90" name="Google Shape;690;g13c40f5f969_0_343"/>
          <p:cNvGrpSpPr/>
          <p:nvPr/>
        </p:nvGrpSpPr>
        <p:grpSpPr>
          <a:xfrm>
            <a:off x="1250229" y="2309576"/>
            <a:ext cx="2997739" cy="2113496"/>
            <a:chOff x="1637475" y="1219942"/>
            <a:chExt cx="1712700" cy="1246753"/>
          </a:xfrm>
        </p:grpSpPr>
        <p:sp>
          <p:nvSpPr>
            <p:cNvPr id="691" name="Google Shape;691;g13c40f5f969_0_343"/>
            <p:cNvSpPr/>
            <p:nvPr/>
          </p:nvSpPr>
          <p:spPr>
            <a:xfrm>
              <a:off x="1637475" y="1219942"/>
              <a:ext cx="1712700" cy="703500"/>
            </a:xfrm>
            <a:prstGeom prst="roundRect">
              <a:avLst>
                <a:gd fmla="val 4485" name="adj"/>
              </a:avLst>
            </a:prstGeom>
            <a:solidFill>
              <a:schemeClr val="accent6"/>
            </a:solidFill>
            <a:ln>
              <a:noFill/>
            </a:ln>
            <a:effectLst>
              <a:outerShdw blurRad="57150" rotWithShape="0" algn="bl" dir="5400000" dist="19050">
                <a:srgbClr val="000000">
                  <a:alpha val="49803"/>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2" name="Google Shape;692;g13c40f5f969_0_343"/>
            <p:cNvSpPr txBox="1"/>
            <p:nvPr/>
          </p:nvSpPr>
          <p:spPr>
            <a:xfrm>
              <a:off x="2144544" y="1985297"/>
              <a:ext cx="696900" cy="276000"/>
            </a:xfrm>
            <a:prstGeom prst="rect">
              <a:avLst/>
            </a:prstGeom>
            <a:solidFill>
              <a:schemeClr val="accent6"/>
            </a:solidFill>
            <a:ln>
              <a:noFill/>
            </a:ln>
            <a:effectLst>
              <a:outerShdw blurRad="57150" rotWithShape="0" algn="bl" dir="5400000" dist="19050">
                <a:srgbClr val="000000">
                  <a:alpha val="49803"/>
                </a:srgbClr>
              </a:outerShdw>
            </a:effectLst>
          </p:spPr>
          <p:txBody>
            <a:bodyPr anchorCtr="0" anchor="t" bIns="121900" lIns="121900" spcFirstLastPara="1" rIns="121900" wrap="square" tIns="121900">
              <a:noAutofit/>
            </a:bodyPr>
            <a:lstStyle/>
            <a:p>
              <a:pPr indent="0" lvl="0" marL="0" marR="0" rtl="0" algn="ctr">
                <a:lnSpc>
                  <a:spcPct val="115000"/>
                </a:lnSpc>
                <a:spcBef>
                  <a:spcPts val="0"/>
                </a:spcBef>
                <a:spcAft>
                  <a:spcPts val="2100"/>
                </a:spcAft>
                <a:buClr>
                  <a:srgbClr val="000000"/>
                </a:buClr>
                <a:buSzPts val="1800"/>
                <a:buFont typeface="Arial"/>
                <a:buNone/>
              </a:pPr>
              <a:r>
                <a:rPr b="1" i="0" lang="en-US" sz="1800" u="none" cap="none" strike="noStrike">
                  <a:solidFill>
                    <a:schemeClr val="lt1"/>
                  </a:solidFill>
                  <a:latin typeface="Arial"/>
                  <a:ea typeface="Arial"/>
                  <a:cs typeface="Arial"/>
                  <a:sym typeface="Arial"/>
                </a:rPr>
                <a:t>7/2022</a:t>
              </a:r>
              <a:endParaRPr b="1" i="0" sz="1800" u="none" cap="none" strike="noStrike">
                <a:solidFill>
                  <a:schemeClr val="lt1"/>
                </a:solidFill>
                <a:latin typeface="Arial"/>
                <a:ea typeface="Arial"/>
                <a:cs typeface="Arial"/>
                <a:sym typeface="Arial"/>
              </a:endParaRPr>
            </a:p>
          </p:txBody>
        </p:sp>
        <p:sp>
          <p:nvSpPr>
            <p:cNvPr id="693" name="Google Shape;693;g13c40f5f969_0_343"/>
            <p:cNvSpPr/>
            <p:nvPr/>
          </p:nvSpPr>
          <p:spPr>
            <a:xfrm rot="10800000">
              <a:off x="2448800" y="1919036"/>
              <a:ext cx="90000" cy="67500"/>
            </a:xfrm>
            <a:prstGeom prst="triangle">
              <a:avLst>
                <a:gd fmla="val 50000" name="adj"/>
              </a:avLst>
            </a:prstGeom>
            <a:solidFill>
              <a:schemeClr val="accent6"/>
            </a:solidFill>
            <a:ln>
              <a:noFill/>
            </a:ln>
            <a:effectLst>
              <a:outerShdw blurRad="57150" rotWithShape="0" algn="bl" dir="5400000" dist="19050">
                <a:srgbClr val="000000">
                  <a:alpha val="49803"/>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94" name="Google Shape;694;g13c40f5f969_0_343"/>
            <p:cNvSpPr txBox="1"/>
            <p:nvPr/>
          </p:nvSpPr>
          <p:spPr>
            <a:xfrm>
              <a:off x="1681725" y="1257142"/>
              <a:ext cx="1624200" cy="624600"/>
            </a:xfrm>
            <a:prstGeom prst="rect">
              <a:avLst/>
            </a:prstGeom>
            <a:solidFill>
              <a:schemeClr val="accent6"/>
            </a:solidFill>
            <a:ln>
              <a:noFill/>
            </a:ln>
            <a:effectLst>
              <a:outerShdw blurRad="57150" rotWithShape="0" algn="bl" dir="5400000" dist="19050">
                <a:srgbClr val="000000">
                  <a:alpha val="49803"/>
                </a:srgbClr>
              </a:outerShdw>
            </a:effectLst>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L</a:t>
              </a:r>
              <a:r>
                <a:rPr b="0" i="0" lang="en-US" sz="1800" u="none" cap="none" strike="noStrike">
                  <a:solidFill>
                    <a:schemeClr val="lt1"/>
                  </a:solidFill>
                  <a:latin typeface="Arial"/>
                  <a:ea typeface="Arial"/>
                  <a:cs typeface="Arial"/>
                  <a:sym typeface="Arial"/>
                  <a:extLst>
                    <a:ext uri="http://customooxmlschemas.google.com/">
                      <go:slidesCustomData xmlns:go="http://customooxmlschemas.google.com/" textRoundtripDataId="12"/>
                    </a:ext>
                  </a:extLst>
                </a:rPr>
                <a:t>ên ý tưởng và hoàn thiện mô hình sản phẩm </a:t>
              </a:r>
              <a:endParaRPr b="0" i="0" sz="1800" u="none" cap="none" strike="noStrike">
                <a:solidFill>
                  <a:schemeClr val="lt1"/>
                </a:solidFill>
                <a:latin typeface="Arial"/>
                <a:ea typeface="Arial"/>
                <a:cs typeface="Arial"/>
                <a:sym typeface="Arial"/>
              </a:endParaRPr>
            </a:p>
          </p:txBody>
        </p:sp>
        <p:sp>
          <p:nvSpPr>
            <p:cNvPr id="695" name="Google Shape;695;g13c40f5f969_0_343"/>
            <p:cNvSpPr/>
            <p:nvPr/>
          </p:nvSpPr>
          <p:spPr>
            <a:xfrm rot="-1789476">
              <a:off x="2410765" y="2276970"/>
              <a:ext cx="160451" cy="160451"/>
            </a:xfrm>
            <a:prstGeom prst="ellipse">
              <a:avLst/>
            </a:prstGeom>
            <a:solidFill>
              <a:schemeClr val="accent6"/>
            </a:solidFill>
            <a:ln cap="flat" cmpd="sng" w="38100">
              <a:solidFill>
                <a:srgbClr val="701C7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96" name="Google Shape;696;g13c40f5f969_0_343"/>
          <p:cNvSpPr txBox="1"/>
          <p:nvPr/>
        </p:nvSpPr>
        <p:spPr>
          <a:xfrm>
            <a:off x="5700501" y="2309575"/>
            <a:ext cx="32757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extLst>
                  <a:ext uri="http://customooxmlschemas.google.com/">
                    <go:slidesCustomData xmlns:go="http://customooxmlschemas.google.com/" textRoundtripDataId="13"/>
                  </a:ext>
                </a:extLst>
              </a:rPr>
              <a:t>Thử nghiệm sản phẩm mẫu, </a:t>
            </a:r>
            <a:r>
              <a:rPr b="0" i="0" lang="en-US" sz="1800" u="none" cap="none" strike="noStrike">
                <a:solidFill>
                  <a:schemeClr val="dk1"/>
                </a:solidFill>
                <a:latin typeface="Arial"/>
                <a:ea typeface="Arial"/>
                <a:cs typeface="Arial"/>
                <a:sym typeface="Arial"/>
              </a:rPr>
              <a:t>cho một số người dùng thử để đánh giá chất lượng sản phẩm</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7"/>
          <p:cNvSpPr txBox="1"/>
          <p:nvPr>
            <p:ph type="title"/>
          </p:nvPr>
        </p:nvSpPr>
        <p:spPr>
          <a:xfrm>
            <a:off x="467313" y="979002"/>
            <a:ext cx="2691763" cy="584775"/>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solidFill>
                  <a:schemeClr val="dk1"/>
                </a:solidFill>
                <a:latin typeface="Arial"/>
                <a:ea typeface="Arial"/>
                <a:cs typeface="Arial"/>
                <a:sym typeface="Arial"/>
              </a:rPr>
              <a:t>10. PHỤ LỤC</a:t>
            </a:r>
            <a:endParaRPr b="1" sz="3200">
              <a:solidFill>
                <a:schemeClr val="dk1"/>
              </a:solidFill>
              <a:latin typeface="Arial"/>
              <a:ea typeface="Arial"/>
              <a:cs typeface="Arial"/>
              <a:sym typeface="Arial"/>
            </a:endParaRPr>
          </a:p>
        </p:txBody>
      </p:sp>
      <p:cxnSp>
        <p:nvCxnSpPr>
          <p:cNvPr id="702" name="Google Shape;702;p17"/>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703" name="Google Shape;703;p17"/>
          <p:cNvSpPr txBox="1"/>
          <p:nvPr/>
        </p:nvSpPr>
        <p:spPr>
          <a:xfrm>
            <a:off x="604850" y="2010675"/>
            <a:ext cx="10422900" cy="3309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50000"/>
              </a:lnSpc>
              <a:spcBef>
                <a:spcPts val="0"/>
              </a:spcBef>
              <a:spcAft>
                <a:spcPts val="0"/>
              </a:spcAft>
              <a:buClr>
                <a:schemeClr val="dk1"/>
              </a:buClr>
              <a:buSzPts val="1400"/>
              <a:buFont typeface="Times New Roman"/>
              <a:buChar char="-"/>
            </a:pPr>
            <a:r>
              <a:rPr b="1" i="0" lang="en-US" sz="1400" u="sng" cap="none" strike="noStrike">
                <a:solidFill>
                  <a:srgbClr val="1155CC"/>
                </a:solidFill>
                <a:latin typeface="Times New Roman"/>
                <a:ea typeface="Times New Roman"/>
                <a:cs typeface="Times New Roman"/>
                <a:sym typeface="Times New Roman"/>
                <a:hlinkClick r:id="rId3">
                  <a:extLst>
                    <a:ext uri="{A12FA001-AC4F-418D-AE19-62706E023703}">
                      <ahyp:hlinkClr val="tx"/>
                    </a:ext>
                  </a:extLst>
                </a:hlinkClick>
              </a:rPr>
              <a:t>Rác thải điện tử đang gia tăng nhanh chóng tại Việt Nam - Tuổi Trẻ Online (tuoitre.vn)</a:t>
            </a:r>
            <a:endParaRPr b="0" i="0" sz="1400" u="sng" cap="none" strike="noStrike">
              <a:solidFill>
                <a:srgbClr val="000000"/>
              </a:solidFill>
              <a:latin typeface="Times New Roman"/>
              <a:ea typeface="Times New Roman"/>
              <a:cs typeface="Times New Roman"/>
              <a:sym typeface="Times New Roman"/>
            </a:endParaRPr>
          </a:p>
          <a:p>
            <a:pPr indent="-298450" lvl="0" marL="457200" marR="0" rtl="0" algn="l">
              <a:lnSpc>
                <a:spcPct val="150000"/>
              </a:lnSpc>
              <a:spcBef>
                <a:spcPts val="0"/>
              </a:spcBef>
              <a:spcAft>
                <a:spcPts val="0"/>
              </a:spcAft>
              <a:buClr>
                <a:srgbClr val="000000"/>
              </a:buClr>
              <a:buSzPts val="1100"/>
              <a:buFont typeface="Times New Roman"/>
              <a:buChar char="-"/>
            </a:pPr>
            <a:r>
              <a:rPr b="0" i="0" lang="en-US" sz="1400" u="sng" cap="none" strike="noStrike">
                <a:solidFill>
                  <a:schemeClr val="hlink"/>
                </a:solidFill>
                <a:latin typeface="Times New Roman"/>
                <a:ea typeface="Times New Roman"/>
                <a:cs typeface="Times New Roman"/>
                <a:sym typeface="Times New Roman"/>
                <a:hlinkClick r:id="rId4"/>
              </a:rPr>
              <a:t>https://m.kenh14.vn/lan-dau-di-cho-do-cu-van-phuc-lac-vao-thien-duong-do-gia-dung-cu-nguoi-moi-ta-toan-mon-xin-ma-gia-cuc-mem-chi-tu-50k-20220713165549541.chn</a:t>
            </a:r>
            <a:endParaRPr b="0" i="0" sz="1400" u="sng" cap="none" strike="noStrike">
              <a:solidFill>
                <a:srgbClr val="000000"/>
              </a:solidFill>
              <a:latin typeface="Times New Roman"/>
              <a:ea typeface="Times New Roman"/>
              <a:cs typeface="Times New Roman"/>
              <a:sym typeface="Times New Roman"/>
            </a:endParaRPr>
          </a:p>
          <a:p>
            <a:pPr indent="-298450" lvl="0" marL="457200" marR="0" rtl="0" algn="l">
              <a:lnSpc>
                <a:spcPct val="150000"/>
              </a:lnSpc>
              <a:spcBef>
                <a:spcPts val="0"/>
              </a:spcBef>
              <a:spcAft>
                <a:spcPts val="0"/>
              </a:spcAft>
              <a:buClr>
                <a:srgbClr val="000000"/>
              </a:buClr>
              <a:buSzPts val="1100"/>
              <a:buFont typeface="Times New Roman"/>
              <a:buChar char="-"/>
            </a:pPr>
            <a:r>
              <a:rPr b="1" i="0" lang="en-US" sz="1400" u="sng" cap="none" strike="noStrike">
                <a:solidFill>
                  <a:srgbClr val="1155CC"/>
                </a:solidFill>
                <a:latin typeface="Times New Roman"/>
                <a:ea typeface="Times New Roman"/>
                <a:cs typeface="Times New Roman"/>
                <a:sym typeface="Times New Roman"/>
                <a:hlinkClick r:id="rId5">
                  <a:extLst>
                    <a:ext uri="{A12FA001-AC4F-418D-AE19-62706E023703}">
                      <ahyp:hlinkClr val="tx"/>
                    </a:ext>
                  </a:extLst>
                </a:hlinkClick>
              </a:rPr>
              <a:t>Thực trạng và chính sách phát triển mô hình kinh tế tuần hoàn trong lĩnh vực rác thải điện tử (tapchimoitruong.vn)</a:t>
            </a:r>
            <a:endParaRPr b="0" i="0" sz="1400" u="sng" cap="none" strike="noStrike">
              <a:solidFill>
                <a:srgbClr val="000000"/>
              </a:solidFill>
              <a:latin typeface="Times New Roman"/>
              <a:ea typeface="Times New Roman"/>
              <a:cs typeface="Times New Roman"/>
              <a:sym typeface="Times New Roman"/>
            </a:endParaRPr>
          </a:p>
          <a:p>
            <a:pPr indent="-298450" lvl="0" marL="457200" marR="0" rtl="0" algn="l">
              <a:lnSpc>
                <a:spcPct val="150000"/>
              </a:lnSpc>
              <a:spcBef>
                <a:spcPts val="0"/>
              </a:spcBef>
              <a:spcAft>
                <a:spcPts val="0"/>
              </a:spcAft>
              <a:buClr>
                <a:srgbClr val="000000"/>
              </a:buClr>
              <a:buSzPts val="1100"/>
              <a:buFont typeface="Times New Roman"/>
              <a:buChar char="-"/>
            </a:pPr>
            <a:r>
              <a:rPr b="1" i="0" lang="en-US" sz="1400" u="sng" cap="none" strike="noStrike">
                <a:solidFill>
                  <a:srgbClr val="1155CC"/>
                </a:solidFill>
                <a:latin typeface="Times New Roman"/>
                <a:ea typeface="Times New Roman"/>
                <a:cs typeface="Times New Roman"/>
                <a:sym typeface="Times New Roman"/>
                <a:hlinkClick r:id="rId6">
                  <a:extLst>
                    <a:ext uri="{A12FA001-AC4F-418D-AE19-62706E023703}">
                      <ahyp:hlinkClr val="tx"/>
                    </a:ext>
                  </a:extLst>
                </a:hlinkClick>
              </a:rPr>
              <a:t>Khi rác thải điện tử thành “trend” – Việt Nam Tái Chế (vietnamrecycles.com)</a:t>
            </a:r>
            <a:r>
              <a:rPr b="1" i="0" lang="en-US" sz="1400" u="sng" cap="none" strike="noStrike">
                <a:solidFill>
                  <a:schemeClr val="dk1"/>
                </a:solidFill>
                <a:latin typeface="Times New Roman"/>
                <a:ea typeface="Times New Roman"/>
                <a:cs typeface="Times New Roman"/>
                <a:sym typeface="Times New Roman"/>
              </a:rPr>
              <a:t> </a:t>
            </a:r>
            <a:endParaRPr b="1" i="0" sz="1400" u="sng" cap="none" strike="noStrike">
              <a:solidFill>
                <a:schemeClr val="dk1"/>
              </a:solidFill>
              <a:latin typeface="Times New Roman"/>
              <a:ea typeface="Times New Roman"/>
              <a:cs typeface="Times New Roman"/>
              <a:sym typeface="Times New Roman"/>
            </a:endParaRPr>
          </a:p>
          <a:p>
            <a:pPr indent="-298450" lvl="0" marL="457200" marR="0" rtl="0" algn="l">
              <a:lnSpc>
                <a:spcPct val="150000"/>
              </a:lnSpc>
              <a:spcBef>
                <a:spcPts val="0"/>
              </a:spcBef>
              <a:spcAft>
                <a:spcPts val="0"/>
              </a:spcAft>
              <a:buClr>
                <a:schemeClr val="dk1"/>
              </a:buClr>
              <a:buSzPts val="1100"/>
              <a:buFont typeface="Times New Roman"/>
              <a:buChar char="-"/>
            </a:pPr>
            <a:r>
              <a:rPr b="1" i="0" lang="en-US" sz="1400" u="sng" cap="none" strike="noStrike">
                <a:solidFill>
                  <a:srgbClr val="1155CC"/>
                </a:solidFill>
                <a:latin typeface="Times New Roman"/>
                <a:ea typeface="Times New Roman"/>
                <a:cs typeface="Times New Roman"/>
                <a:sym typeface="Times New Roman"/>
                <a:hlinkClick r:id="rId7">
                  <a:extLst>
                    <a:ext uri="{A12FA001-AC4F-418D-AE19-62706E023703}">
                      <ahyp:hlinkClr val="tx"/>
                    </a:ext>
                  </a:extLst>
                </a:hlinkClick>
              </a:rPr>
              <a:t>'Rác thải thời đại 4.0' đang được Việt Nam xử lý thế nào? (ictvietnam.vn)</a:t>
            </a:r>
            <a:endParaRPr b="1" i="0" sz="1400" u="sng" cap="none" strike="noStrike">
              <a:solidFill>
                <a:schemeClr val="dk1"/>
              </a:solidFill>
              <a:latin typeface="Times New Roman"/>
              <a:ea typeface="Times New Roman"/>
              <a:cs typeface="Times New Roman"/>
              <a:sym typeface="Times New Roman"/>
            </a:endParaRPr>
          </a:p>
          <a:p>
            <a:pPr indent="-298450" lvl="0" marL="457200" marR="0" rtl="0" algn="l">
              <a:lnSpc>
                <a:spcPct val="150000"/>
              </a:lnSpc>
              <a:spcBef>
                <a:spcPts val="0"/>
              </a:spcBef>
              <a:spcAft>
                <a:spcPts val="0"/>
              </a:spcAft>
              <a:buClr>
                <a:schemeClr val="dk1"/>
              </a:buClr>
              <a:buSzPts val="1100"/>
              <a:buFont typeface="Times New Roman"/>
              <a:buChar char="-"/>
            </a:pPr>
            <a:r>
              <a:rPr b="1" i="0" lang="en-US" sz="1400" u="sng" cap="none" strike="noStrike">
                <a:solidFill>
                  <a:schemeClr val="hlink"/>
                </a:solidFill>
                <a:latin typeface="Times New Roman"/>
                <a:ea typeface="Times New Roman"/>
                <a:cs typeface="Times New Roman"/>
                <a:sym typeface="Times New Roman"/>
                <a:hlinkClick r:id="rId8"/>
              </a:rPr>
              <a:t>https://newatlas.com/gobin-smart-textile-recycling-bin/30535/</a:t>
            </a:r>
            <a:endParaRPr b="1" i="0" sz="1400" u="sng" cap="none" strike="noStrike">
              <a:solidFill>
                <a:schemeClr val="dk1"/>
              </a:solidFill>
              <a:latin typeface="Times New Roman"/>
              <a:ea typeface="Times New Roman"/>
              <a:cs typeface="Times New Roman"/>
              <a:sym typeface="Times New Roman"/>
            </a:endParaRPr>
          </a:p>
          <a:p>
            <a:pPr indent="-298450" lvl="0" marL="457200" marR="0" rtl="0" algn="l">
              <a:lnSpc>
                <a:spcPct val="150000"/>
              </a:lnSpc>
              <a:spcBef>
                <a:spcPts val="0"/>
              </a:spcBef>
              <a:spcAft>
                <a:spcPts val="0"/>
              </a:spcAft>
              <a:buClr>
                <a:schemeClr val="dk1"/>
              </a:buClr>
              <a:buSzPts val="1100"/>
              <a:buFont typeface="Times New Roman"/>
              <a:buChar char="-"/>
            </a:pPr>
            <a:r>
              <a:rPr b="1" i="0" lang="en-US" sz="1400" u="sng" cap="none" strike="noStrike">
                <a:solidFill>
                  <a:schemeClr val="hlink"/>
                </a:solidFill>
                <a:latin typeface="Times New Roman"/>
                <a:ea typeface="Times New Roman"/>
                <a:cs typeface="Times New Roman"/>
                <a:sym typeface="Times New Roman"/>
                <a:hlinkClick r:id="rId9"/>
              </a:rPr>
              <a:t>https://ombori.com/case-study/hm-smart-garment-collection-bins</a:t>
            </a:r>
            <a:endParaRPr b="1" i="0" sz="1400" u="sng" cap="none" strike="noStrike">
              <a:solidFill>
                <a:schemeClr val="dk1"/>
              </a:solidFill>
              <a:latin typeface="Times New Roman"/>
              <a:ea typeface="Times New Roman"/>
              <a:cs typeface="Times New Roman"/>
              <a:sym typeface="Times New Roman"/>
            </a:endParaRPr>
          </a:p>
          <a:p>
            <a:pPr indent="-298450" lvl="0" marL="457200" marR="0" rtl="0" algn="l">
              <a:lnSpc>
                <a:spcPct val="150000"/>
              </a:lnSpc>
              <a:spcBef>
                <a:spcPts val="0"/>
              </a:spcBef>
              <a:spcAft>
                <a:spcPts val="0"/>
              </a:spcAft>
              <a:buClr>
                <a:schemeClr val="dk1"/>
              </a:buClr>
              <a:buSzPts val="1100"/>
              <a:buFont typeface="Times New Roman"/>
              <a:buChar char="-"/>
            </a:pPr>
            <a:r>
              <a:rPr b="1" i="0" lang="en-US" sz="1400" u="sng" cap="none" strike="noStrike">
                <a:solidFill>
                  <a:schemeClr val="hlink"/>
                </a:solidFill>
                <a:latin typeface="Times New Roman"/>
                <a:ea typeface="Times New Roman"/>
                <a:cs typeface="Times New Roman"/>
                <a:sym typeface="Times New Roman"/>
                <a:hlinkClick r:id="rId10"/>
              </a:rPr>
              <a:t>https://www.researchgate.net/figure/Smart-Donation-Box-algorithm_fig2_314166606</a:t>
            </a:r>
            <a:endParaRPr b="1" i="0" sz="1400" u="sng" cap="none" strike="noStrike">
              <a:solidFill>
                <a:schemeClr val="dk1"/>
              </a:solidFill>
              <a:latin typeface="Times New Roman"/>
              <a:ea typeface="Times New Roman"/>
              <a:cs typeface="Times New Roman"/>
              <a:sym typeface="Times New Roman"/>
            </a:endParaRPr>
          </a:p>
          <a:p>
            <a:pPr indent="-298450" lvl="0" marL="457200" marR="0" rtl="0" algn="l">
              <a:lnSpc>
                <a:spcPct val="150000"/>
              </a:lnSpc>
              <a:spcBef>
                <a:spcPts val="0"/>
              </a:spcBef>
              <a:spcAft>
                <a:spcPts val="0"/>
              </a:spcAft>
              <a:buClr>
                <a:schemeClr val="dk1"/>
              </a:buClr>
              <a:buSzPts val="1100"/>
              <a:buFont typeface="Times New Roman"/>
              <a:buChar char="-"/>
            </a:pPr>
            <a:r>
              <a:rPr b="1" i="0" lang="en-US" sz="1400" u="sng" cap="none" strike="noStrike">
                <a:solidFill>
                  <a:schemeClr val="hlink"/>
                </a:solidFill>
                <a:latin typeface="Times New Roman"/>
                <a:ea typeface="Times New Roman"/>
                <a:cs typeface="Times New Roman"/>
                <a:sym typeface="Times New Roman"/>
                <a:hlinkClick r:id="rId11"/>
              </a:rPr>
              <a:t>https://ieeexplore.ieee.org/document/8286574</a:t>
            </a:r>
            <a:endParaRPr b="1" i="0" sz="1400" u="sng"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8"/>
          <p:cNvSpPr txBox="1"/>
          <p:nvPr/>
        </p:nvSpPr>
        <p:spPr>
          <a:xfrm>
            <a:off x="3200400" y="1331844"/>
            <a:ext cx="6019801" cy="1188720"/>
          </a:xfrm>
          <a:prstGeom prst="rect">
            <a:avLst/>
          </a:prstGeom>
          <a:solidFill>
            <a:schemeClr val="lt1"/>
          </a:solidFill>
          <a:ln cap="flat" cmpd="sng" w="12700">
            <a:solidFill>
              <a:srgbClr val="D8D8D8"/>
            </a:solidFill>
            <a:prstDash val="solid"/>
            <a:round/>
            <a:headEnd len="sm" w="sm" type="none"/>
            <a:tailEnd len="sm" w="sm" type="none"/>
          </a:ln>
        </p:spPr>
        <p:txBody>
          <a:bodyPr anchorCtr="0" anchor="ctr" bIns="45700" lIns="91425" spcFirstLastPara="1" rIns="91425" wrap="square" tIns="45700">
            <a:normAutofit/>
          </a:bodyPr>
          <a:lstStyle/>
          <a:p>
            <a:pPr indent="0" lvl="0" marL="0" marR="0" rtl="0" algn="ctr">
              <a:lnSpc>
                <a:spcPct val="170000"/>
              </a:lnSpc>
              <a:spcBef>
                <a:spcPts val="0"/>
              </a:spcBef>
              <a:spcAft>
                <a:spcPts val="0"/>
              </a:spcAft>
              <a:buClr>
                <a:srgbClr val="0070C0"/>
              </a:buClr>
              <a:buSzPts val="6000"/>
              <a:buFont typeface="Times New Roman"/>
              <a:buNone/>
            </a:pPr>
            <a:r>
              <a:rPr b="0" i="0" lang="en-US" sz="4000" u="none" cap="none" strike="noStrike">
                <a:solidFill>
                  <a:srgbClr val="595959"/>
                </a:solidFill>
                <a:latin typeface="Arial"/>
                <a:ea typeface="Arial"/>
                <a:cs typeface="Arial"/>
                <a:sym typeface="Arial"/>
              </a:rPr>
              <a:t>KẾT THÚC BÀI DỰ THI </a:t>
            </a:r>
            <a:endParaRPr b="0" i="0" sz="4000" u="none" cap="none" strike="noStrike">
              <a:solidFill>
                <a:srgbClr val="595959"/>
              </a:solidFill>
              <a:latin typeface="Arial"/>
              <a:ea typeface="Arial"/>
              <a:cs typeface="Arial"/>
              <a:sym typeface="Arial"/>
            </a:endParaRPr>
          </a:p>
        </p:txBody>
      </p:sp>
      <p:sp>
        <p:nvSpPr>
          <p:cNvPr id="709" name="Google Shape;709;p18"/>
          <p:cNvSpPr txBox="1"/>
          <p:nvPr/>
        </p:nvSpPr>
        <p:spPr>
          <a:xfrm>
            <a:off x="342899" y="3084444"/>
            <a:ext cx="11506200" cy="25908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2500"/>
              <a:buFont typeface="Arial"/>
              <a:buNone/>
            </a:pPr>
            <a:r>
              <a:rPr b="0" i="0" lang="en-US" sz="3200" u="none" cap="none" strike="noStrike">
                <a:solidFill>
                  <a:schemeClr val="dk1"/>
                </a:solidFill>
                <a:latin typeface="Arial"/>
                <a:ea typeface="Arial"/>
                <a:cs typeface="Arial"/>
                <a:sym typeface="Arial"/>
              </a:rPr>
              <a:t>Đội Thi: </a:t>
            </a:r>
            <a:r>
              <a:rPr b="0" i="0" lang="en-US" sz="3200" u="none" cap="none" strike="noStrike">
                <a:solidFill>
                  <a:srgbClr val="0070C0"/>
                </a:solidFill>
                <a:latin typeface="Arial"/>
                <a:ea typeface="Arial"/>
                <a:cs typeface="Arial"/>
                <a:sym typeface="Arial"/>
              </a:rPr>
              <a:t>[Re-ware]</a:t>
            </a:r>
            <a:endParaRPr b="0" i="0" sz="2300" u="none" cap="none" strike="noStrike">
              <a:solidFill>
                <a:schemeClr val="dk1"/>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2500"/>
              <a:buFont typeface="Arial"/>
              <a:buNone/>
            </a:pPr>
            <a:r>
              <a:rPr b="0" i="0" lang="en-US" sz="2300" u="none" cap="none" strike="noStrike">
                <a:solidFill>
                  <a:schemeClr val="dk1"/>
                </a:solidFill>
                <a:latin typeface="Arial"/>
                <a:ea typeface="Arial"/>
                <a:cs typeface="Arial"/>
                <a:sym typeface="Arial"/>
              </a:rPr>
              <a:t>Giáo viên hướng dẫn: </a:t>
            </a:r>
            <a:r>
              <a:rPr b="0" i="0" lang="en-US" sz="2300" u="none" cap="none" strike="noStrike">
                <a:solidFill>
                  <a:srgbClr val="0070C0"/>
                </a:solidFill>
                <a:latin typeface="Arial"/>
                <a:ea typeface="Arial"/>
                <a:cs typeface="Arial"/>
                <a:sym typeface="Arial"/>
              </a:rPr>
              <a:t>Trần Hoàng Nhật</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chemeClr val="dk1"/>
              </a:buClr>
              <a:buSzPts val="2500"/>
              <a:buFont typeface="Arial"/>
              <a:buNone/>
            </a:pPr>
            <a:r>
              <a:rPr b="0" i="0" lang="en-US" sz="2300" u="none" cap="none" strike="noStrike">
                <a:solidFill>
                  <a:schemeClr val="dk1"/>
                </a:solidFill>
                <a:latin typeface="Arial"/>
                <a:ea typeface="Arial"/>
                <a:cs typeface="Arial"/>
                <a:sym typeface="Arial"/>
              </a:rPr>
              <a:t>Đơn vị đăng ký: </a:t>
            </a:r>
            <a:r>
              <a:rPr b="0" i="0" lang="en-US" sz="2300" u="none" cap="none" strike="noStrike">
                <a:solidFill>
                  <a:srgbClr val="0070C0"/>
                </a:solidFill>
                <a:latin typeface="Arial"/>
                <a:ea typeface="Arial"/>
                <a:cs typeface="Arial"/>
                <a:sym typeface="Arial"/>
              </a:rPr>
              <a:t>Summit Education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300"/>
              <a:buFont typeface="Arial"/>
              <a:buNone/>
            </a:pPr>
            <a:r>
              <a:rPr b="0" i="0" lang="en-US" sz="2300" u="none" cap="none" strike="noStrike">
                <a:solidFill>
                  <a:schemeClr val="dk1"/>
                </a:solidFill>
                <a:latin typeface="Arial"/>
                <a:ea typeface="Arial"/>
                <a:cs typeface="Arial"/>
                <a:sym typeface="Arial"/>
              </a:rPr>
              <a:t>Tỉnh – Thành Phố: </a:t>
            </a:r>
            <a:r>
              <a:rPr b="0" i="0" lang="en-US" sz="2300" u="none" cap="none" strike="noStrike">
                <a:solidFill>
                  <a:srgbClr val="0070C0"/>
                </a:solidFill>
                <a:latin typeface="Arial"/>
                <a:ea typeface="Arial"/>
                <a:cs typeface="Arial"/>
                <a:sym typeface="Arial"/>
              </a:rPr>
              <a:t>Hà Nội</a:t>
            </a:r>
            <a:endParaRPr b="0" i="0" sz="2300" u="none" cap="none" strike="noStrike">
              <a:solidFill>
                <a:srgbClr val="0070C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graphicFrame>
        <p:nvGraphicFramePr>
          <p:cNvPr id="264" name="Google Shape;264;p5"/>
          <p:cNvGraphicFramePr/>
          <p:nvPr/>
        </p:nvGraphicFramePr>
        <p:xfrm>
          <a:off x="457200" y="3712747"/>
          <a:ext cx="3000000" cy="3000000"/>
        </p:xfrm>
        <a:graphic>
          <a:graphicData uri="http://schemas.openxmlformats.org/drawingml/2006/table">
            <a:tbl>
              <a:tblPr>
                <a:noFill/>
                <a:tableStyleId>{549D3164-ECD2-4875-8C6B-692017B278A1}</a:tableStyleId>
              </a:tblPr>
              <a:tblGrid>
                <a:gridCol w="725975"/>
                <a:gridCol w="2869350"/>
                <a:gridCol w="2459750"/>
                <a:gridCol w="949050"/>
                <a:gridCol w="3815275"/>
              </a:tblGrid>
              <a:tr h="381000">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STT</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Họ và Tên</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Trường</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Lớp</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Vai trò trong đội</a:t>
                      </a:r>
                      <a:endParaRPr b="0" i="0" sz="1800" u="none" cap="none" strike="noStrike">
                        <a:latin typeface="Arial"/>
                        <a:ea typeface="Arial"/>
                        <a:cs typeface="Arial"/>
                        <a:sym typeface="Arial"/>
                      </a:endParaRPr>
                    </a:p>
                  </a:txBody>
                  <a:tcPr marT="91425" marB="91425" marR="91425" marL="91425"/>
                </a:tc>
              </a:tr>
              <a:tr h="457175">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1</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rgbClr val="0070C0"/>
                        </a:buClr>
                        <a:buSzPts val="1800"/>
                        <a:buFont typeface="Arial"/>
                        <a:buNone/>
                      </a:pPr>
                      <a:r>
                        <a:rPr lang="en-US" sz="1800" u="none" cap="none" strike="noStrike">
                          <a:solidFill>
                            <a:schemeClr val="dk1"/>
                          </a:solidFill>
                        </a:rPr>
                        <a:t>Hoàng Xuân Phúc</a:t>
                      </a:r>
                      <a:endParaRPr b="0" i="0" sz="1800" u="none" cap="none" strike="noStrike">
                        <a:solidFill>
                          <a:schemeClr val="dk1"/>
                        </a:solidFill>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Hà Nội -Amsterdam</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11T2</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lang="en-US" sz="1800" u="none" cap="none" strike="noStrike"/>
                        <a:t>Thiết kế tính năng và giao diện của sản phẩm ứng dụng mobile đi kèm</a:t>
                      </a:r>
                      <a:endParaRPr sz="1800" u="none" cap="none" strike="noStrike"/>
                    </a:p>
                  </a:txBody>
                  <a:tcPr marT="91425" marB="91425" marR="91425" marL="91425"/>
                </a:tc>
              </a:tr>
              <a:tr h="457175">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2</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Đỗ Minh Yến</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Lương Thế Vinh</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12D0</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Thiết kế tính năng và mô hình của sản phẩm Reware box. </a:t>
                      </a:r>
                      <a:endParaRPr b="0" i="0" sz="1800" u="none" cap="none" strike="noStrike">
                        <a:latin typeface="Arial"/>
                        <a:ea typeface="Arial"/>
                        <a:cs typeface="Arial"/>
                        <a:sym typeface="Arial"/>
                      </a:endParaRPr>
                    </a:p>
                  </a:txBody>
                  <a:tcPr marT="91425" marB="91425" marR="91425" marL="91425"/>
                </a:tc>
              </a:tr>
              <a:tr h="457175">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3</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Trương Tuấn Phong</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Hà Nội - Amsterdam</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11Tin</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Hỗ trợ thiết kế giao diện sản phẩm và tính năng mô hình</a:t>
                      </a:r>
                      <a:endParaRPr b="0" i="0" sz="1800" u="none" cap="none" strike="noStrike">
                        <a:latin typeface="Arial"/>
                        <a:ea typeface="Arial"/>
                        <a:cs typeface="Arial"/>
                        <a:sym typeface="Arial"/>
                      </a:endParaRPr>
                    </a:p>
                  </a:txBody>
                  <a:tcPr marT="91425" marB="91425" marR="91425" marL="91425"/>
                </a:tc>
              </a:tr>
              <a:tr h="457175">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latin typeface="Arial"/>
                          <a:ea typeface="Arial"/>
                          <a:cs typeface="Arial"/>
                          <a:sym typeface="Arial"/>
                        </a:rPr>
                        <a:t>4</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Tô Anh Minh</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RGSV</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10B</a:t>
                      </a:r>
                      <a:endParaRPr b="0" i="0" sz="1800" u="none" cap="none" strike="noStrike">
                        <a:latin typeface="Arial"/>
                        <a:ea typeface="Arial"/>
                        <a:cs typeface="Arial"/>
                        <a:sym typeface="Arial"/>
                      </a:endParaRPr>
                    </a:p>
                  </a:txBody>
                  <a:tcPr marT="91425" marB="91425" marR="91425" marL="91425"/>
                </a:tc>
                <a:tc>
                  <a:txBody>
                    <a:bodyPr/>
                    <a:lstStyle/>
                    <a:p>
                      <a:pPr indent="0" lvl="0" marL="0" marR="0" rtl="0" algn="l">
                        <a:lnSpc>
                          <a:spcPct val="100000"/>
                        </a:lnSpc>
                        <a:spcBef>
                          <a:spcPts val="0"/>
                        </a:spcBef>
                        <a:spcAft>
                          <a:spcPts val="0"/>
                        </a:spcAft>
                        <a:buClr>
                          <a:schemeClr val="dk1"/>
                        </a:buClr>
                        <a:buSzPts val="1800"/>
                        <a:buFont typeface="Calibri"/>
                        <a:buNone/>
                      </a:pPr>
                      <a:r>
                        <a:rPr lang="en-US" sz="1800" u="none" cap="none" strike="noStrike"/>
                        <a:t>Hỗ trợ tìm hiểu về thực trạng đề tài</a:t>
                      </a:r>
                      <a:endParaRPr b="0" i="0" sz="1800" u="none" cap="none" strike="noStrike">
                        <a:latin typeface="Arial"/>
                        <a:ea typeface="Arial"/>
                        <a:cs typeface="Arial"/>
                        <a:sym typeface="Arial"/>
                      </a:endParaRPr>
                    </a:p>
                  </a:txBody>
                  <a:tcPr marT="91425" marB="91425" marR="91425" marL="91425"/>
                </a:tc>
              </a:tr>
            </a:tbl>
          </a:graphicData>
        </a:graphic>
      </p:graphicFrame>
      <p:sp>
        <p:nvSpPr>
          <p:cNvPr id="265" name="Google Shape;265;p5"/>
          <p:cNvSpPr txBox="1"/>
          <p:nvPr/>
        </p:nvSpPr>
        <p:spPr>
          <a:xfrm>
            <a:off x="457200" y="2039848"/>
            <a:ext cx="10820400" cy="1219200"/>
          </a:xfrm>
          <a:prstGeom prst="rect">
            <a:avLst/>
          </a:prstGeom>
          <a:noFill/>
          <a:ln cap="flat" cmpd="sng" w="9525">
            <a:solidFill>
              <a:srgbClr val="D8D8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Clr>
                <a:schemeClr val="dk1"/>
              </a:buClr>
              <a:buSzPts val="2500"/>
              <a:buFont typeface="Arial"/>
              <a:buNone/>
            </a:pPr>
            <a:r>
              <a:rPr b="0" i="0" lang="en-US" sz="1800" u="none" cap="none" strike="noStrike">
                <a:solidFill>
                  <a:schemeClr val="dk1"/>
                </a:solidFill>
                <a:latin typeface="Arial"/>
                <a:ea typeface="Arial"/>
                <a:cs typeface="Arial"/>
                <a:sym typeface="Arial"/>
              </a:rPr>
              <a:t>Đội thi </a:t>
            </a:r>
            <a:r>
              <a:rPr b="0" i="0" lang="en-US" sz="1800" u="none" cap="none" strike="noStrike">
                <a:solidFill>
                  <a:srgbClr val="0070C0"/>
                </a:solidFill>
                <a:latin typeface="Arial"/>
                <a:ea typeface="Arial"/>
                <a:cs typeface="Arial"/>
                <a:sym typeface="Arial"/>
              </a:rPr>
              <a:t>Reware</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500"/>
              <a:buFont typeface="Arial"/>
              <a:buNone/>
            </a:pPr>
            <a:r>
              <a:rPr b="0" i="0" lang="en-US" sz="1800" u="none" cap="none" strike="noStrike">
                <a:solidFill>
                  <a:schemeClr val="dk1"/>
                </a:solidFill>
                <a:latin typeface="Arial"/>
                <a:ea typeface="Arial"/>
                <a:cs typeface="Arial"/>
                <a:sym typeface="Arial"/>
              </a:rPr>
              <a:t>Giáo viên hướng dẫn </a:t>
            </a:r>
            <a:r>
              <a:rPr b="0" i="0" lang="en-US" sz="1800" u="none" cap="none" strike="noStrike">
                <a:solidFill>
                  <a:srgbClr val="0070C0"/>
                </a:solidFill>
                <a:latin typeface="Arial"/>
                <a:ea typeface="Arial"/>
                <a:cs typeface="Arial"/>
                <a:sym typeface="Arial"/>
              </a:rPr>
              <a:t>Trần Hoàng Nhật – Summit Education – 0969364016 - nhat.tran@summit.edu.vn</a:t>
            </a:r>
            <a:endParaRPr b="0" i="0" sz="1800" u="none" cap="none" strike="noStrike">
              <a:solidFill>
                <a:schemeClr val="dk1"/>
              </a:solidFill>
              <a:latin typeface="Arial"/>
              <a:ea typeface="Arial"/>
              <a:cs typeface="Arial"/>
              <a:sym typeface="Arial"/>
            </a:endParaRPr>
          </a:p>
        </p:txBody>
      </p:sp>
      <p:sp>
        <p:nvSpPr>
          <p:cNvPr id="266" name="Google Shape;266;p5"/>
          <p:cNvSpPr/>
          <p:nvPr/>
        </p:nvSpPr>
        <p:spPr>
          <a:xfrm>
            <a:off x="318051" y="1146771"/>
            <a:ext cx="4567200" cy="58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Arial"/>
                <a:ea typeface="Arial"/>
                <a:cs typeface="Arial"/>
                <a:sym typeface="Arial"/>
              </a:rPr>
              <a:t>A. GIỚI THIỆU ĐỘI THI</a:t>
            </a:r>
            <a:endParaRPr b="1" i="0" sz="3200" u="none" cap="none" strike="noStrike">
              <a:solidFill>
                <a:srgbClr val="C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6"/>
          <p:cNvSpPr txBox="1"/>
          <p:nvPr/>
        </p:nvSpPr>
        <p:spPr>
          <a:xfrm>
            <a:off x="304800" y="914400"/>
            <a:ext cx="11582400" cy="5805600"/>
          </a:xfrm>
          <a:prstGeom prst="rect">
            <a:avLst/>
          </a:prstGeom>
          <a:noFill/>
          <a:ln cap="flat" cmpd="sng" w="9525">
            <a:solidFill>
              <a:srgbClr val="D8D8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70C0"/>
              </a:buClr>
              <a:buSzPts val="2800"/>
              <a:buFont typeface="Arial"/>
              <a:buNone/>
            </a:pPr>
            <a:r>
              <a:rPr b="0" i="0" lang="en-US" sz="1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70C0"/>
              </a:buClr>
              <a:buSzPts val="2800"/>
              <a:buFont typeface="Arial"/>
              <a:buNone/>
            </a:pPr>
            <a:r>
              <a:rPr b="0" i="0" lang="en-US" sz="1800" u="none" cap="none" strike="noStrike">
                <a:solidFill>
                  <a:srgbClr val="000000"/>
                </a:solidFill>
                <a:latin typeface="Arial"/>
                <a:ea typeface="Arial"/>
                <a:cs typeface="Arial"/>
                <a:sym typeface="Arial"/>
              </a:rPr>
              <a:t>- </a:t>
            </a:r>
            <a:r>
              <a:rPr b="0" i="1" lang="en-US" sz="1800" u="sng" cap="none" strike="noStrike">
                <a:solidFill>
                  <a:srgbClr val="000000"/>
                </a:solidFill>
                <a:latin typeface="Arial"/>
                <a:ea typeface="Arial"/>
                <a:cs typeface="Arial"/>
                <a:sym typeface="Arial"/>
              </a:rPr>
              <a:t>Ý nghĩa tên đội thi (Re-ware)</a:t>
            </a:r>
            <a:endParaRPr b="0" i="0" sz="18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Phần Re (nghĩa tạm dịch là “tái…”) có thể được liên kết với trường từ vựng, hoạt động liên quan đến các việc tái chế, tái sử dụng,... trong 5R (Recycle, Reduce, Reuse, Rot, Refuse), tượng trưng cho ý nghĩa và động lực của đội thi đằng sau sản phẩm.</a:t>
            </a:r>
            <a:endParaRPr b="0" i="0" sz="18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Phần Ware có thể mang nhiều ý nghĩa: sự nhận thức, hiểu biết của đội thi về tình trạng xử lý e-waste hiện nay (aware); các thành phần liên quan đến phát triển một sản phẩm công nghệ thông tin (software, hardware); là một “kho hàng” trung gian tạm thời mà ai cũng có thể sử dụng được dễ dàng (warehouse)</a:t>
            </a:r>
            <a:endParaRPr b="0" i="0" sz="1800" u="none" cap="none" strike="noStrike">
              <a:solidFill>
                <a:srgbClr val="000000"/>
              </a:solidFill>
              <a:latin typeface="Arial"/>
              <a:ea typeface="Arial"/>
              <a:cs typeface="Arial"/>
              <a:sym typeface="Arial"/>
            </a:endParaRPr>
          </a:p>
          <a:p>
            <a:pPr indent="-342900" lvl="0" marL="457200" marR="0" rtl="0" algn="l">
              <a:lnSpc>
                <a:spcPct val="150000"/>
              </a:lnSpc>
              <a:spcBef>
                <a:spcPts val="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Qua tên Re-ware, có thể nói rằng đội thi đã và đang hòa nhập vào chính quá trình 5R để trở thành chữ R thứ 6.</a:t>
            </a:r>
            <a:br>
              <a:rPr b="0" i="0" lang="en-U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70C0"/>
              </a:buClr>
              <a:buSzPts val="2800"/>
              <a:buFont typeface="Arial"/>
              <a:buNone/>
            </a:pPr>
            <a:r>
              <a:rPr b="0" i="0" lang="en-US" sz="1800" u="none" cap="none" strike="noStrike">
                <a:solidFill>
                  <a:srgbClr val="000000"/>
                </a:solidFill>
                <a:latin typeface="Arial"/>
                <a:ea typeface="Arial"/>
                <a:cs typeface="Arial"/>
                <a:sym typeface="Arial"/>
                <a:extLst>
                  <a:ext uri="http://customooxmlschemas.google.com/">
                    <go:slidesCustomData xmlns:go="http://customooxmlschemas.google.com/" textRoundtripDataId="0"/>
                  </a:ext>
                </a:extLst>
              </a:rPr>
              <a:t>- </a:t>
            </a:r>
            <a:r>
              <a:rPr b="0" i="1" lang="en-US" sz="1800" u="sng" cap="none" strike="noStrike">
                <a:solidFill>
                  <a:srgbClr val="000000"/>
                </a:solidFill>
                <a:latin typeface="Arial"/>
                <a:ea typeface="Arial"/>
                <a:cs typeface="Arial"/>
                <a:sym typeface="Arial"/>
                <a:extLst>
                  <a:ext uri="http://customooxmlschemas.google.com/">
                    <go:slidesCustomData xmlns:go="http://customooxmlschemas.google.com/" textRoundtripDataId="1"/>
                  </a:ext>
                </a:extLst>
              </a:rPr>
              <a:t>Tôn chỉ làm việc của đội</a:t>
            </a:r>
            <a:r>
              <a:rPr b="0" i="0" lang="en-US" sz="1800" u="none" cap="none" strike="noStrike">
                <a:solidFill>
                  <a:srgbClr val="000000"/>
                </a:solidFill>
                <a:latin typeface="Arial"/>
                <a:ea typeface="Arial"/>
                <a:cs typeface="Arial"/>
                <a:sym typeface="Arial"/>
                <a:extLst>
                  <a:ext uri="http://customooxmlschemas.google.com/">
                    <go:slidesCustomData xmlns:go="http://customooxmlschemas.google.com/" textRoundtripDataId="2"/>
                  </a:ext>
                </a:extLst>
              </a:rPr>
              <a:t>:</a:t>
            </a:r>
            <a:r>
              <a:rPr b="0" i="0" lang="en-US" sz="1800" u="none" cap="none" strike="noStrike">
                <a:solidFill>
                  <a:srgbClr val="000000"/>
                </a:solidFill>
                <a:latin typeface="Arial"/>
                <a:ea typeface="Arial"/>
                <a:cs typeface="Arial"/>
                <a:sym typeface="Arial"/>
              </a:rPr>
              <a:t> Đặt người dùng lên trước, Kiến tạo một thế giới xanh, Công nghệ hóa xã hội, Thinking outside the box.</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7"/>
          <p:cNvSpPr txBox="1"/>
          <p:nvPr>
            <p:ph type="title"/>
          </p:nvPr>
        </p:nvSpPr>
        <p:spPr>
          <a:xfrm>
            <a:off x="440808" y="992274"/>
            <a:ext cx="4945500" cy="5847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solidFill>
                  <a:srgbClr val="C00000"/>
                </a:solidFill>
                <a:latin typeface="Arial"/>
                <a:ea typeface="Arial"/>
                <a:cs typeface="Arial"/>
                <a:sym typeface="Arial"/>
              </a:rPr>
              <a:t>B. MỤC LỤC BÀI DỰ THI</a:t>
            </a:r>
            <a:endParaRPr b="1" sz="3200">
              <a:solidFill>
                <a:srgbClr val="C00000"/>
              </a:solidFill>
              <a:latin typeface="Arial"/>
              <a:ea typeface="Arial"/>
              <a:cs typeface="Arial"/>
              <a:sym typeface="Arial"/>
            </a:endParaRPr>
          </a:p>
        </p:txBody>
      </p:sp>
      <p:sp>
        <p:nvSpPr>
          <p:cNvPr id="277" name="Google Shape;277;p7"/>
          <p:cNvSpPr/>
          <p:nvPr/>
        </p:nvSpPr>
        <p:spPr>
          <a:xfrm>
            <a:off x="440634" y="1677674"/>
            <a:ext cx="6553200" cy="4652100"/>
          </a:xfrm>
          <a:prstGeom prst="rect">
            <a:avLst/>
          </a:prstGeom>
          <a:noFill/>
          <a:ln>
            <a:noFill/>
          </a:ln>
        </p:spPr>
        <p:txBody>
          <a:bodyPr anchorCtr="0" anchor="t" bIns="45700" lIns="91425" spcFirstLastPara="1" rIns="91425" wrap="square" tIns="45700">
            <a:spAutoFit/>
          </a:bodyPr>
          <a:lstStyle/>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Đề tài dự thi</a:t>
            </a:r>
            <a:endParaRPr b="0" i="0" sz="2000" u="none" cap="none" strike="noStrike">
              <a:solidFill>
                <a:schemeClr val="dk1"/>
              </a:solidFill>
              <a:latin typeface="Arial"/>
              <a:ea typeface="Arial"/>
              <a:cs typeface="Arial"/>
              <a:sym typeface="Arial"/>
            </a:endParaRPr>
          </a:p>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Lý do chọn đề tài</a:t>
            </a:r>
            <a:endParaRPr b="0" i="0" sz="2000" u="none" cap="none" strike="noStrike">
              <a:solidFill>
                <a:schemeClr val="dk1"/>
              </a:solidFill>
              <a:latin typeface="Arial"/>
              <a:ea typeface="Arial"/>
              <a:cs typeface="Arial"/>
              <a:sym typeface="Arial"/>
            </a:endParaRPr>
          </a:p>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Phương pháp tìm hiểu vấn đề</a:t>
            </a:r>
            <a:endParaRPr b="0" i="0" sz="2000" u="none" cap="none" strike="noStrike">
              <a:solidFill>
                <a:schemeClr val="dk1"/>
              </a:solidFill>
              <a:latin typeface="Arial"/>
              <a:ea typeface="Arial"/>
              <a:cs typeface="Arial"/>
              <a:sym typeface="Arial"/>
            </a:endParaRPr>
          </a:p>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Ý tưởng về giải pháp</a:t>
            </a:r>
            <a:endParaRPr b="0" i="0" sz="1400" u="none" cap="none" strike="noStrike">
              <a:solidFill>
                <a:srgbClr val="000000"/>
              </a:solidFill>
              <a:latin typeface="Arial"/>
              <a:ea typeface="Arial"/>
              <a:cs typeface="Arial"/>
              <a:sym typeface="Arial"/>
            </a:endParaRPr>
          </a:p>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Giải pháp thực hiện mô hình mẫu</a:t>
            </a:r>
            <a:endParaRPr b="0" i="0" sz="1400" u="none" cap="none" strike="noStrike">
              <a:solidFill>
                <a:srgbClr val="000000"/>
              </a:solidFill>
              <a:latin typeface="Arial"/>
              <a:ea typeface="Arial"/>
              <a:cs typeface="Arial"/>
              <a:sym typeface="Arial"/>
            </a:endParaRPr>
          </a:p>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Quy trình thử nghiệm giải pháp </a:t>
            </a:r>
            <a:endParaRPr b="0" i="0" sz="1400" u="none" cap="none" strike="noStrike">
              <a:solidFill>
                <a:srgbClr val="000000"/>
              </a:solidFill>
              <a:latin typeface="Arial"/>
              <a:ea typeface="Arial"/>
              <a:cs typeface="Arial"/>
              <a:sym typeface="Arial"/>
            </a:endParaRPr>
          </a:p>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Tính khả thi của giải pháp</a:t>
            </a:r>
            <a:endParaRPr b="0" i="0" sz="2000" u="none" cap="none" strike="noStrike">
              <a:solidFill>
                <a:schemeClr val="dk1"/>
              </a:solidFill>
              <a:latin typeface="Arial"/>
              <a:ea typeface="Arial"/>
              <a:cs typeface="Arial"/>
              <a:sym typeface="Arial"/>
            </a:endParaRPr>
          </a:p>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Kế hoạch tài chính dự kiến</a:t>
            </a:r>
            <a:endParaRPr b="0" i="0" sz="2000" u="none" cap="none" strike="noStrike">
              <a:solidFill>
                <a:schemeClr val="dk1"/>
              </a:solidFill>
              <a:latin typeface="Arial"/>
              <a:ea typeface="Arial"/>
              <a:cs typeface="Arial"/>
              <a:sym typeface="Arial"/>
            </a:endParaRPr>
          </a:p>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Kế hoạch triển khai thực hiện dự án</a:t>
            </a:r>
            <a:endParaRPr b="0" i="0" sz="1400" u="none" cap="none" strike="noStrike">
              <a:solidFill>
                <a:srgbClr val="000000"/>
              </a:solidFill>
              <a:latin typeface="Arial"/>
              <a:ea typeface="Arial"/>
              <a:cs typeface="Arial"/>
              <a:sym typeface="Arial"/>
            </a:endParaRPr>
          </a:p>
          <a:p>
            <a:pPr indent="-457200" lvl="3" marL="457200" marR="0" rtl="0" algn="l">
              <a:lnSpc>
                <a:spcPct val="15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Arial"/>
                <a:ea typeface="Arial"/>
                <a:cs typeface="Arial"/>
                <a:sym typeface="Arial"/>
              </a:rPr>
              <a:t>Phụ lục</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3cdd379831_0_0"/>
          <p:cNvSpPr txBox="1"/>
          <p:nvPr>
            <p:ph type="title"/>
          </p:nvPr>
        </p:nvSpPr>
        <p:spPr>
          <a:xfrm>
            <a:off x="467326" y="979025"/>
            <a:ext cx="37386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solidFill>
                  <a:schemeClr val="dk1"/>
                </a:solidFill>
                <a:latin typeface="Arial"/>
                <a:ea typeface="Arial"/>
                <a:cs typeface="Arial"/>
                <a:sym typeface="Arial"/>
              </a:rPr>
              <a:t>1. ĐỀ TÀI DỰ THI</a:t>
            </a:r>
            <a:endParaRPr b="1" sz="3200">
              <a:solidFill>
                <a:schemeClr val="dk1"/>
              </a:solidFill>
              <a:latin typeface="Arial"/>
              <a:ea typeface="Arial"/>
              <a:cs typeface="Arial"/>
              <a:sym typeface="Arial"/>
            </a:endParaRPr>
          </a:p>
        </p:txBody>
      </p:sp>
      <p:cxnSp>
        <p:nvCxnSpPr>
          <p:cNvPr id="283" name="Google Shape;283;g13cdd379831_0_0"/>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284" name="Google Shape;284;g13cdd379831_0_0"/>
          <p:cNvSpPr txBox="1"/>
          <p:nvPr/>
        </p:nvSpPr>
        <p:spPr>
          <a:xfrm>
            <a:off x="585225" y="1828800"/>
            <a:ext cx="8869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5" name="Google Shape;285;g13cdd379831_0_0"/>
          <p:cNvSpPr txBox="1"/>
          <p:nvPr/>
        </p:nvSpPr>
        <p:spPr>
          <a:xfrm>
            <a:off x="76975" y="1868275"/>
            <a:ext cx="9153000" cy="493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rgbClr val="000000"/>
                </a:solidFill>
                <a:highlight>
                  <a:schemeClr val="lt1"/>
                </a:highlight>
                <a:latin typeface="Arial"/>
                <a:ea typeface="Arial"/>
                <a:cs typeface="Arial"/>
                <a:sym typeface="Arial"/>
              </a:rPr>
              <a:t>Sơ lược qua về vấn đề:</a:t>
            </a:r>
            <a:endParaRPr b="1" i="0" sz="1400" u="none" cap="none" strike="noStrike">
              <a:solidFill>
                <a:srgbClr val="000000"/>
              </a:solidFill>
              <a:highlight>
                <a:schemeClr val="lt1"/>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000000"/>
                </a:solidFill>
                <a:highlight>
                  <a:schemeClr val="lt1"/>
                </a:highlight>
                <a:latin typeface="Arial"/>
                <a:ea typeface="Arial"/>
                <a:cs typeface="Arial"/>
                <a:sym typeface="Arial"/>
              </a:rPr>
              <a:t>Thời đại ngày nay, cùng với sự phát triển của thời đại công nghệ 4.0, người dùng đang ngày càng hứng thú với việc mua sắm thật nhiều đồ công nghệ mới được ra mắt, dẫn đến tuổi đời của các sản phẩm điện tử đang dần ngắn hơn. Do đó, lượng rác thải điện tử trên thế giới đang gia tăng nhanh chóng và dự báo sẽ tăng lên đến </a:t>
            </a:r>
            <a:r>
              <a:rPr b="1" i="0" lang="en-US" sz="1600" u="none" cap="none" strike="noStrike">
                <a:solidFill>
                  <a:srgbClr val="000000"/>
                </a:solidFill>
                <a:highlight>
                  <a:schemeClr val="lt1"/>
                </a:highlight>
                <a:latin typeface="Arial"/>
                <a:ea typeface="Arial"/>
                <a:cs typeface="Arial"/>
                <a:sym typeface="Arial"/>
              </a:rPr>
              <a:t>74 triệu tấn</a:t>
            </a:r>
            <a:r>
              <a:rPr b="0" i="0" lang="en-US" sz="1400" u="none" cap="none" strike="noStrike">
                <a:solidFill>
                  <a:srgbClr val="000000"/>
                </a:solidFill>
                <a:highlight>
                  <a:schemeClr val="lt1"/>
                </a:highlight>
                <a:latin typeface="Arial"/>
                <a:ea typeface="Arial"/>
                <a:cs typeface="Arial"/>
                <a:sym typeface="Arial"/>
              </a:rPr>
              <a:t> trong năm 2030. Trong khi chỉ có vỏn vẹn </a:t>
            </a:r>
            <a:r>
              <a:rPr b="1" i="0" lang="en-US" sz="1600" u="none" cap="none" strike="noStrike">
                <a:solidFill>
                  <a:srgbClr val="000000"/>
                </a:solidFill>
                <a:highlight>
                  <a:schemeClr val="lt1"/>
                </a:highlight>
                <a:latin typeface="Arial"/>
                <a:ea typeface="Arial"/>
                <a:cs typeface="Arial"/>
                <a:sym typeface="Arial"/>
              </a:rPr>
              <a:t>17% lượng rác đó được tái chế</a:t>
            </a:r>
            <a:r>
              <a:rPr b="0" i="0" lang="en-US" sz="1400" u="none" cap="none" strike="noStrike">
                <a:solidFill>
                  <a:srgbClr val="000000"/>
                </a:solidFill>
                <a:highlight>
                  <a:schemeClr val="lt1"/>
                </a:highlight>
                <a:latin typeface="Arial"/>
                <a:ea typeface="Arial"/>
                <a:cs typeface="Arial"/>
                <a:sym typeface="Arial"/>
              </a:rPr>
              <a:t>, số còn lại thì không được xử lý hiệu quả, gây nên nhiều vấn đề khác nhau về môi trường, sức khoẻ …</a:t>
            </a:r>
            <a:endParaRPr b="1" i="0" sz="1400" u="none" cap="none" strike="noStrike">
              <a:solidFill>
                <a:srgbClr val="000000"/>
              </a:solidFill>
              <a:highlight>
                <a:schemeClr val="lt1"/>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1" i="0" lang="en-US" sz="1400" u="none" cap="none" strike="noStrike">
                <a:solidFill>
                  <a:srgbClr val="000000"/>
                </a:solidFill>
                <a:highlight>
                  <a:schemeClr val="lt1"/>
                </a:highlight>
                <a:latin typeface="Arial"/>
                <a:ea typeface="Arial"/>
                <a:cs typeface="Arial"/>
                <a:sym typeface="Arial"/>
              </a:rPr>
              <a:t>Mục tiêu của dự án: </a:t>
            </a:r>
            <a:endParaRPr b="1" i="0" sz="1400" u="none" cap="none" strike="noStrike">
              <a:solidFill>
                <a:srgbClr val="000000"/>
              </a:solidFill>
              <a:highlight>
                <a:schemeClr val="lt1"/>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000000"/>
                </a:solidFill>
                <a:highlight>
                  <a:schemeClr val="lt1"/>
                </a:highlight>
                <a:latin typeface="Arial"/>
                <a:ea typeface="Arial"/>
                <a:cs typeface="Arial"/>
                <a:sym typeface="Arial"/>
              </a:rPr>
              <a:t>D</a:t>
            </a:r>
            <a:r>
              <a:rPr b="0" i="0" lang="en-US" sz="1400" u="none" cap="none" strike="noStrike">
                <a:solidFill>
                  <a:srgbClr val="000000"/>
                </a:solidFill>
                <a:highlight>
                  <a:schemeClr val="lt1"/>
                </a:highlight>
                <a:latin typeface="Arial"/>
                <a:ea typeface="Arial"/>
                <a:cs typeface="Arial"/>
                <a:sym typeface="Arial"/>
              </a:rPr>
              <a:t>ự án của chúng em </a:t>
            </a:r>
            <a:r>
              <a:rPr b="0" i="0" lang="en-US" sz="1400" u="none" cap="none" strike="noStrike">
                <a:solidFill>
                  <a:srgbClr val="000000"/>
                </a:solidFill>
                <a:highlight>
                  <a:schemeClr val="lt1"/>
                </a:highlight>
                <a:latin typeface="Arial"/>
                <a:ea typeface="Arial"/>
                <a:cs typeface="Arial"/>
                <a:sym typeface="Arial"/>
              </a:rPr>
              <a:t>mong muốn tìm ra giải pháp công nghệ cho hiện trạng rác thải điện tử chưa được xử lý hiệu quả ở Việt Nam bằng thiết bị thùng chứa thông minh và ứng dụng smartphone quản lý đi kèm. Mô hình này hướng đến các tiêu chí về việc tái sử dụng, “ai thừa đến cho, ai thiếu đến nhận”, rút ngắn thời gian trong quá trình xử lý cũng như nâng cao nhận thức về việc phân loại rác thải điện tử.</a:t>
            </a:r>
            <a:endParaRPr b="1" i="0" sz="1400" u="none" cap="none" strike="noStrike">
              <a:solidFill>
                <a:schemeClr val="dk1"/>
              </a:solidFill>
              <a:highlight>
                <a:schemeClr val="lt1"/>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US" sz="1400" u="none" cap="none" strike="noStrike">
                <a:solidFill>
                  <a:schemeClr val="dk1"/>
                </a:solidFill>
                <a:highlight>
                  <a:schemeClr val="lt1"/>
                </a:highlight>
                <a:latin typeface="Arial"/>
                <a:ea typeface="Arial"/>
                <a:cs typeface="Arial"/>
                <a:sym typeface="Arial"/>
              </a:rPr>
              <a:t>Kết quả </a:t>
            </a:r>
            <a:endParaRPr b="1" i="0" sz="1400" u="none" cap="none" strike="noStrike">
              <a:solidFill>
                <a:schemeClr val="dk1"/>
              </a:solidFill>
              <a:highlight>
                <a:schemeClr val="lt1"/>
              </a:highlight>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en-US" sz="1400" u="none" cap="none" strike="noStrike">
                <a:solidFill>
                  <a:schemeClr val="dk1"/>
                </a:solidFill>
                <a:highlight>
                  <a:schemeClr val="lt1"/>
                </a:highlight>
                <a:latin typeface="Arial"/>
                <a:ea typeface="Arial"/>
                <a:cs typeface="Arial"/>
                <a:sym typeface="Arial"/>
              </a:rPr>
              <a:t>Hệ thống quản lý rác thải của chúng em đã giải quyết được những khó khăn trong việc tái sử dụng của người dân cũng như hỗ trợ chính phủ trong việc thu gom và phân huỷ rác thải điện tử qua :</a:t>
            </a:r>
            <a:endParaRPr b="0" i="0" sz="1400" u="none" cap="none" strike="noStrike">
              <a:solidFill>
                <a:schemeClr val="dk1"/>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highlight>
                  <a:schemeClr val="lt1"/>
                </a:highlight>
                <a:latin typeface="Arial"/>
                <a:ea typeface="Arial"/>
                <a:cs typeface="Arial"/>
                <a:sym typeface="Arial"/>
              </a:rPr>
              <a:t>Phần mềm điện thoại hỗ trợ việc sửa chữa, quyên góp, trao đổi để kéo dài tuổi thọ của những thiết bị điện tử cũng như nâng cao nhận thức của người dân về vấn đề này.</a:t>
            </a:r>
            <a:endParaRPr b="0" i="0" sz="1400" u="none" cap="none" strike="noStrike">
              <a:solidFill>
                <a:schemeClr val="dk1"/>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highlight>
                  <a:schemeClr val="lt1"/>
                </a:highlight>
                <a:latin typeface="Arial"/>
                <a:ea typeface="Arial"/>
                <a:cs typeface="Arial"/>
                <a:sym typeface="Arial"/>
              </a:rPr>
              <a:t>Mô hình thùng chứa thông minh hỗ trợ việc thu gom từ các tổ chức tình nguyện, xử lý. Ngoài ra, nó còn được tích hợp cùng với phần mềm để tiện lợi trong việc theo dõi, quản lý và thu thập các loại rác thải điện tử. </a:t>
            </a:r>
            <a:endParaRPr b="0" i="0" sz="1400" u="none" cap="none" strike="noStrike">
              <a:solidFill>
                <a:srgbClr val="000000"/>
              </a:solidFill>
              <a:highlight>
                <a:schemeClr val="lt1"/>
              </a:highlight>
              <a:latin typeface="Arial"/>
              <a:ea typeface="Arial"/>
              <a:cs typeface="Arial"/>
              <a:sym typeface="Arial"/>
            </a:endParaRPr>
          </a:p>
        </p:txBody>
      </p:sp>
      <p:pic>
        <p:nvPicPr>
          <p:cNvPr id="286" name="Google Shape;286;g13cdd379831_0_0"/>
          <p:cNvPicPr preferRelativeResize="0"/>
          <p:nvPr/>
        </p:nvPicPr>
        <p:blipFill rotWithShape="1">
          <a:blip r:embed="rId3">
            <a:alphaModFix/>
          </a:blip>
          <a:srcRect b="0" l="0" r="0" t="0"/>
          <a:stretch/>
        </p:blipFill>
        <p:spPr>
          <a:xfrm>
            <a:off x="5997900" y="204875"/>
            <a:ext cx="2847475" cy="1890725"/>
          </a:xfrm>
          <a:prstGeom prst="rect">
            <a:avLst/>
          </a:prstGeom>
          <a:noFill/>
          <a:ln>
            <a:noFill/>
          </a:ln>
        </p:spPr>
      </p:pic>
      <p:pic>
        <p:nvPicPr>
          <p:cNvPr id="287" name="Google Shape;287;g13cdd379831_0_0"/>
          <p:cNvPicPr preferRelativeResize="0"/>
          <p:nvPr/>
        </p:nvPicPr>
        <p:blipFill rotWithShape="1">
          <a:blip r:embed="rId4">
            <a:alphaModFix/>
          </a:blip>
          <a:srcRect b="0" l="0" r="0" t="0"/>
          <a:stretch/>
        </p:blipFill>
        <p:spPr>
          <a:xfrm>
            <a:off x="9229975" y="1951162"/>
            <a:ext cx="2847477" cy="2135614"/>
          </a:xfrm>
          <a:prstGeom prst="rect">
            <a:avLst/>
          </a:prstGeom>
          <a:noFill/>
          <a:ln>
            <a:noFill/>
          </a:ln>
        </p:spPr>
      </p:pic>
      <p:pic>
        <p:nvPicPr>
          <p:cNvPr id="288" name="Google Shape;288;g13cdd379831_0_0"/>
          <p:cNvPicPr preferRelativeResize="0"/>
          <p:nvPr/>
        </p:nvPicPr>
        <p:blipFill rotWithShape="1">
          <a:blip r:embed="rId5">
            <a:alphaModFix/>
          </a:blip>
          <a:srcRect b="0" l="0" r="0" t="0"/>
          <a:stretch/>
        </p:blipFill>
        <p:spPr>
          <a:xfrm>
            <a:off x="9229975" y="4222825"/>
            <a:ext cx="2847476" cy="21356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9"/>
          <p:cNvSpPr txBox="1"/>
          <p:nvPr>
            <p:ph type="title"/>
          </p:nvPr>
        </p:nvSpPr>
        <p:spPr>
          <a:xfrm>
            <a:off x="467313" y="979002"/>
            <a:ext cx="4674600" cy="5847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2</a:t>
            </a:r>
            <a:r>
              <a:rPr b="1" lang="en-US" sz="3200">
                <a:solidFill>
                  <a:schemeClr val="dk1"/>
                </a:solidFill>
                <a:latin typeface="Arial"/>
                <a:ea typeface="Arial"/>
                <a:cs typeface="Arial"/>
                <a:sym typeface="Arial"/>
              </a:rPr>
              <a:t>. L</a:t>
            </a:r>
            <a:r>
              <a:rPr b="1" lang="en-US" sz="3200">
                <a:latin typeface="Arial"/>
                <a:ea typeface="Arial"/>
                <a:cs typeface="Arial"/>
                <a:sym typeface="Arial"/>
              </a:rPr>
              <a:t>Ý DO CHỌN ĐỀ TÀI</a:t>
            </a:r>
            <a:endParaRPr b="1" sz="3200">
              <a:solidFill>
                <a:schemeClr val="dk1"/>
              </a:solidFill>
              <a:latin typeface="Arial"/>
              <a:ea typeface="Arial"/>
              <a:cs typeface="Arial"/>
              <a:sym typeface="Arial"/>
            </a:endParaRPr>
          </a:p>
        </p:txBody>
      </p:sp>
      <p:cxnSp>
        <p:nvCxnSpPr>
          <p:cNvPr id="294" name="Google Shape;294;p9"/>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295" name="Google Shape;295;p9"/>
          <p:cNvSpPr txBox="1"/>
          <p:nvPr/>
        </p:nvSpPr>
        <p:spPr>
          <a:xfrm>
            <a:off x="371475" y="1970950"/>
            <a:ext cx="6302400" cy="450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000000"/>
                </a:solidFill>
                <a:highlight>
                  <a:schemeClr val="lt1"/>
                </a:highlight>
                <a:latin typeface="Arial"/>
                <a:ea typeface="Arial"/>
                <a:cs typeface="Arial"/>
                <a:sym typeface="Arial"/>
              </a:rPr>
              <a:t>Chúng em quyết định chọn đề tài “Quản lý rác thải điện tử" vì:</a:t>
            </a:r>
            <a:endParaRPr b="0" i="0" sz="1400" u="none" cap="none" strike="noStrike">
              <a:solidFill>
                <a:srgbClr val="000000"/>
              </a:solidFill>
              <a:highlight>
                <a:schemeClr val="lt1"/>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AutoNum type="arabicPeriod"/>
            </a:pPr>
            <a:r>
              <a:rPr b="1" i="0" lang="en-US" sz="1400" u="none" cap="none" strike="noStrike">
                <a:solidFill>
                  <a:srgbClr val="000000"/>
                </a:solidFill>
                <a:highlight>
                  <a:schemeClr val="lt1"/>
                </a:highlight>
                <a:latin typeface="Arial"/>
                <a:ea typeface="Arial"/>
                <a:cs typeface="Arial"/>
                <a:sym typeface="Arial"/>
              </a:rPr>
              <a:t>Rác thải điện tử gia </a:t>
            </a:r>
            <a:r>
              <a:rPr b="1" i="0" lang="en-US" sz="1400" u="none" cap="none" strike="noStrike">
                <a:solidFill>
                  <a:srgbClr val="000000"/>
                </a:solidFill>
                <a:highlight>
                  <a:schemeClr val="lt1"/>
                </a:highlight>
                <a:latin typeface="Arial"/>
                <a:ea typeface="Arial"/>
                <a:cs typeface="Arial"/>
                <a:sym typeface="Arial"/>
                <a:extLst>
                  <a:ext uri="http://customooxmlschemas.google.com/">
                    <go:slidesCustomData xmlns:go="http://customooxmlschemas.google.com/" textRoundtripDataId="3"/>
                  </a:ext>
                </a:extLst>
              </a:rPr>
              <a:t>tăng</a:t>
            </a:r>
            <a:r>
              <a:rPr b="1" i="0" lang="en-US" sz="1400" u="none" cap="none" strike="noStrike">
                <a:solidFill>
                  <a:srgbClr val="000000"/>
                </a:solidFill>
                <a:highlight>
                  <a:schemeClr val="lt1"/>
                </a:highlight>
                <a:latin typeface="Arial"/>
                <a:ea typeface="Arial"/>
                <a:cs typeface="Arial"/>
                <a:sym typeface="Arial"/>
              </a:rPr>
              <a:t> với tốc độ chóng mặt tại Việt Nam</a:t>
            </a:r>
            <a:endParaRPr b="1" i="0" sz="1400" u="none" cap="none" strike="noStrike">
              <a:solidFill>
                <a:srgbClr val="00000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highlight>
                  <a:schemeClr val="lt1"/>
                </a:highlight>
                <a:latin typeface="Arial"/>
                <a:ea typeface="Arial"/>
                <a:cs typeface="Arial"/>
                <a:sym typeface="Arial"/>
              </a:rPr>
              <a:t>Trong thời đại công nghệ số, hàng loạt doanh nghiệp thường xuyên đổi mới công nghệ, sản xuất ra nhiều thiết bị tân tiến để kích cầu tiêu dùng (Việt Nam có </a:t>
            </a:r>
            <a:r>
              <a:rPr b="1" i="0" lang="en-US" sz="1600" u="none" cap="none" strike="noStrike">
                <a:solidFill>
                  <a:srgbClr val="000000"/>
                </a:solidFill>
                <a:highlight>
                  <a:schemeClr val="lt1"/>
                </a:highlight>
                <a:latin typeface="Arial"/>
                <a:ea typeface="Arial"/>
                <a:cs typeface="Arial"/>
                <a:sym typeface="Arial"/>
              </a:rPr>
              <a:t>510 nghìn</a:t>
            </a:r>
            <a:r>
              <a:rPr b="0" i="0" lang="en-US" sz="1600" u="none" cap="none" strike="noStrike">
                <a:solidFill>
                  <a:srgbClr val="000000"/>
                </a:solidFill>
                <a:highlight>
                  <a:schemeClr val="lt1"/>
                </a:highlight>
                <a:latin typeface="Arial"/>
                <a:ea typeface="Arial"/>
                <a:cs typeface="Arial"/>
                <a:sym typeface="Arial"/>
              </a:rPr>
              <a:t> </a:t>
            </a:r>
            <a:r>
              <a:rPr b="1" i="0" lang="en-US" sz="1600" u="none" cap="none" strike="noStrike">
                <a:solidFill>
                  <a:srgbClr val="000000"/>
                </a:solidFill>
                <a:highlight>
                  <a:schemeClr val="lt1"/>
                </a:highlight>
                <a:latin typeface="Arial"/>
                <a:ea typeface="Arial"/>
                <a:cs typeface="Arial"/>
                <a:sym typeface="Arial"/>
              </a:rPr>
              <a:t>tấn</a:t>
            </a:r>
            <a:r>
              <a:rPr b="0" i="0" lang="en-US" sz="1400" u="none" cap="none" strike="noStrike">
                <a:solidFill>
                  <a:srgbClr val="000000"/>
                </a:solidFill>
                <a:highlight>
                  <a:schemeClr val="lt1"/>
                </a:highlight>
                <a:latin typeface="Arial"/>
                <a:ea typeface="Arial"/>
                <a:cs typeface="Arial"/>
                <a:sym typeface="Arial"/>
              </a:rPr>
              <a:t> sản phẩm điện tử được đưa </a:t>
            </a:r>
            <a:r>
              <a:rPr lang="en-US">
                <a:highlight>
                  <a:schemeClr val="lt1"/>
                </a:highlight>
              </a:rPr>
              <a:t>vào</a:t>
            </a:r>
            <a:r>
              <a:rPr b="0" i="0" lang="en-US" sz="1400" u="none" cap="none" strike="noStrike">
                <a:solidFill>
                  <a:srgbClr val="000000"/>
                </a:solidFill>
                <a:highlight>
                  <a:schemeClr val="lt1"/>
                </a:highlight>
                <a:latin typeface="Arial"/>
                <a:ea typeface="Arial"/>
                <a:cs typeface="Arial"/>
                <a:sym typeface="Arial"/>
              </a:rPr>
              <a:t> thị trường năm 2019)</a:t>
            </a:r>
            <a:endParaRPr b="0" i="0" sz="1400" u="none" cap="none" strike="noStrike">
              <a:solidFill>
                <a:srgbClr val="000000"/>
              </a:solidFill>
              <a:highlight>
                <a:schemeClr val="lt1"/>
              </a:highlight>
              <a:latin typeface="Arial"/>
              <a:ea typeface="Arial"/>
              <a:cs typeface="Arial"/>
              <a:sym typeface="Arial"/>
            </a:endParaRPr>
          </a:p>
          <a:p>
            <a:pPr indent="0" lvl="0" marL="914400" marR="0" rtl="0" algn="l">
              <a:lnSpc>
                <a:spcPct val="115000"/>
              </a:lnSpc>
              <a:spcBef>
                <a:spcPts val="0"/>
              </a:spcBef>
              <a:spcAft>
                <a:spcPts val="0"/>
              </a:spcAft>
              <a:buClr>
                <a:srgbClr val="000000"/>
              </a:buClr>
              <a:buSzPts val="1400"/>
              <a:buFont typeface="Arial"/>
              <a:buNone/>
            </a:pPr>
            <a:r>
              <a:rPr b="0" i="0" lang="en-US" sz="1400" u="none" cap="none" strike="noStrike">
                <a:solidFill>
                  <a:srgbClr val="000000"/>
                </a:solidFill>
                <a:highlight>
                  <a:schemeClr val="lt1"/>
                </a:highlight>
                <a:latin typeface="Arial"/>
                <a:ea typeface="Arial"/>
                <a:cs typeface="Arial"/>
                <a:sym typeface="Arial"/>
              </a:rPr>
              <a:t>-&gt; Nhiều người muốn lên đời thiết bị -&gt; Sự đào thải công nghệ cũ gia tăng nhanh chóng</a:t>
            </a:r>
            <a:endParaRPr b="0" i="0" sz="1400" u="none" cap="none" strike="noStrike">
              <a:solidFill>
                <a:srgbClr val="00000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highlight>
                  <a:schemeClr val="lt1"/>
                </a:highlight>
                <a:latin typeface="Arial"/>
                <a:ea typeface="Arial"/>
                <a:cs typeface="Arial"/>
                <a:sym typeface="Arial"/>
              </a:rPr>
              <a:t>Trên thế giới, </a:t>
            </a:r>
            <a:r>
              <a:rPr b="1" i="0" lang="en-US" sz="1600" u="none" cap="none" strike="noStrike">
                <a:solidFill>
                  <a:srgbClr val="000000"/>
                </a:solidFill>
                <a:highlight>
                  <a:schemeClr val="lt1"/>
                </a:highlight>
                <a:latin typeface="Arial"/>
                <a:ea typeface="Arial"/>
                <a:cs typeface="Arial"/>
                <a:sym typeface="Arial"/>
              </a:rPr>
              <a:t>20 tới 50 triệu tấn</a:t>
            </a:r>
            <a:r>
              <a:rPr b="0" i="0" lang="en-US" sz="1400" u="none" cap="none" strike="noStrike">
                <a:solidFill>
                  <a:srgbClr val="000000"/>
                </a:solidFill>
                <a:highlight>
                  <a:schemeClr val="lt1"/>
                </a:highlight>
                <a:latin typeface="Arial"/>
                <a:ea typeface="Arial"/>
                <a:cs typeface="Arial"/>
                <a:sym typeface="Arial"/>
              </a:rPr>
              <a:t> rác thải điện tử được </a:t>
            </a:r>
            <a:r>
              <a:rPr b="1" i="0" lang="en-US" sz="1400" u="none" cap="none" strike="noStrike">
                <a:solidFill>
                  <a:srgbClr val="000000"/>
                </a:solidFill>
                <a:highlight>
                  <a:schemeClr val="lt1"/>
                </a:highlight>
                <a:latin typeface="Arial"/>
                <a:ea typeface="Arial"/>
                <a:cs typeface="Arial"/>
                <a:sym typeface="Arial"/>
              </a:rPr>
              <a:t>thải ra mỗi năm</a:t>
            </a:r>
            <a:r>
              <a:rPr b="0" i="0" lang="en-US" sz="1400" u="none" cap="none" strike="noStrike">
                <a:solidFill>
                  <a:srgbClr val="000000"/>
                </a:solidFill>
                <a:highlight>
                  <a:schemeClr val="lt1"/>
                </a:highlight>
                <a:latin typeface="Arial"/>
                <a:ea typeface="Arial"/>
                <a:cs typeface="Arial"/>
                <a:sym typeface="Arial"/>
              </a:rPr>
              <a:t>. Trong đó có đến 416,000 điện thoại và 142,000 máy tính kết thúc vòng đời ngắn ngủi của mình ở các bãi chôn lấp và lò đốt rác. Dự báo sau năm 2030, con số này sẽ tăng lên </a:t>
            </a:r>
            <a:r>
              <a:rPr b="1" i="0" lang="en-US" sz="1600" u="none" cap="none" strike="noStrike">
                <a:solidFill>
                  <a:srgbClr val="000000"/>
                </a:solidFill>
                <a:highlight>
                  <a:schemeClr val="lt1"/>
                </a:highlight>
                <a:latin typeface="Arial"/>
                <a:ea typeface="Arial"/>
                <a:cs typeface="Arial"/>
                <a:sym typeface="Arial"/>
              </a:rPr>
              <a:t>74 triệu tấn mỗi năm</a:t>
            </a:r>
            <a:r>
              <a:rPr b="1" i="0" lang="en-US" sz="1400" u="none" cap="none" strike="noStrike">
                <a:solidFill>
                  <a:srgbClr val="000000"/>
                </a:solidFill>
                <a:highlight>
                  <a:schemeClr val="lt1"/>
                </a:highlight>
                <a:latin typeface="Arial"/>
                <a:ea typeface="Arial"/>
                <a:cs typeface="Arial"/>
                <a:sym typeface="Arial"/>
              </a:rPr>
              <a:t>.</a:t>
            </a:r>
            <a:endParaRPr b="1" i="0" sz="1400" u="none" cap="none" strike="noStrike">
              <a:solidFill>
                <a:srgbClr val="00000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highlight>
                  <a:schemeClr val="lt1"/>
                </a:highlight>
                <a:latin typeface="Arial"/>
                <a:ea typeface="Arial"/>
                <a:cs typeface="Arial"/>
                <a:sym typeface="Arial"/>
              </a:rPr>
              <a:t>Tại Việt Nam, năm 2019, lượng rác thải điện tử phát sinh tăng lên đạt </a:t>
            </a:r>
            <a:r>
              <a:rPr b="1" i="0" lang="en-US" sz="1600" u="none" cap="none" strike="noStrike">
                <a:solidFill>
                  <a:srgbClr val="000000"/>
                </a:solidFill>
                <a:highlight>
                  <a:schemeClr val="lt1"/>
                </a:highlight>
                <a:latin typeface="Arial"/>
                <a:ea typeface="Arial"/>
                <a:cs typeface="Arial"/>
                <a:sym typeface="Arial"/>
              </a:rPr>
              <a:t>257,000 tấn</a:t>
            </a:r>
            <a:r>
              <a:rPr b="0" i="0" lang="en-US" sz="1400" u="none" cap="none" strike="noStrike">
                <a:solidFill>
                  <a:srgbClr val="000000"/>
                </a:solidFill>
                <a:highlight>
                  <a:schemeClr val="lt1"/>
                </a:highlight>
                <a:latin typeface="Arial"/>
                <a:ea typeface="Arial"/>
                <a:cs typeface="Arial"/>
                <a:sym typeface="Arial"/>
              </a:rPr>
              <a:t> với mức phát sinh bình quân đầu người là </a:t>
            </a:r>
            <a:r>
              <a:rPr b="1" i="0" lang="en-US" sz="1600" u="none" cap="none" strike="noStrike">
                <a:solidFill>
                  <a:srgbClr val="000000"/>
                </a:solidFill>
                <a:highlight>
                  <a:schemeClr val="lt1"/>
                </a:highlight>
                <a:latin typeface="Arial"/>
                <a:ea typeface="Arial"/>
                <a:cs typeface="Arial"/>
                <a:sym typeface="Arial"/>
              </a:rPr>
              <a:t>2,7 kg</a:t>
            </a:r>
            <a:r>
              <a:rPr b="0" i="0" lang="en-US" sz="1400" u="none" cap="none" strike="noStrike">
                <a:solidFill>
                  <a:srgbClr val="000000"/>
                </a:solidFill>
                <a:highlight>
                  <a:schemeClr val="lt1"/>
                </a:highlight>
                <a:latin typeface="Arial"/>
                <a:ea typeface="Arial"/>
                <a:cs typeface="Arial"/>
                <a:sym typeface="Arial"/>
              </a:rPr>
              <a:t>.</a:t>
            </a:r>
            <a:endParaRPr b="0" i="0" sz="1400" u="none" cap="none" strike="noStrike">
              <a:solidFill>
                <a:srgbClr val="000000"/>
              </a:solidFill>
              <a:highlight>
                <a:schemeClr val="lt1"/>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p:txBody>
      </p:sp>
      <p:pic>
        <p:nvPicPr>
          <p:cNvPr id="296" name="Google Shape;296;p9"/>
          <p:cNvPicPr preferRelativeResize="0"/>
          <p:nvPr/>
        </p:nvPicPr>
        <p:blipFill rotWithShape="1">
          <a:blip r:embed="rId3">
            <a:alphaModFix/>
          </a:blip>
          <a:srcRect b="0" l="6428" r="0" t="0"/>
          <a:stretch/>
        </p:blipFill>
        <p:spPr>
          <a:xfrm>
            <a:off x="7084613" y="1970950"/>
            <a:ext cx="5111101" cy="1638700"/>
          </a:xfrm>
          <a:prstGeom prst="rect">
            <a:avLst/>
          </a:prstGeom>
          <a:noFill/>
          <a:ln>
            <a:noFill/>
          </a:ln>
        </p:spPr>
      </p:pic>
      <p:pic>
        <p:nvPicPr>
          <p:cNvPr id="297" name="Google Shape;297;p9"/>
          <p:cNvPicPr preferRelativeResize="0"/>
          <p:nvPr/>
        </p:nvPicPr>
        <p:blipFill rotWithShape="1">
          <a:blip r:embed="rId4">
            <a:alphaModFix/>
          </a:blip>
          <a:srcRect b="0" l="0" r="0" t="0"/>
          <a:stretch/>
        </p:blipFill>
        <p:spPr>
          <a:xfrm>
            <a:off x="7359176" y="3564850"/>
            <a:ext cx="4561968" cy="3190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3cd30bf01c_0_158"/>
          <p:cNvSpPr txBox="1"/>
          <p:nvPr>
            <p:ph type="title"/>
          </p:nvPr>
        </p:nvSpPr>
        <p:spPr>
          <a:xfrm>
            <a:off x="467313" y="979002"/>
            <a:ext cx="4674600" cy="585000"/>
          </a:xfrm>
          <a:prstGeom prst="rect">
            <a:avLst/>
          </a:prstGeom>
          <a:noFill/>
          <a:ln>
            <a:noFill/>
          </a:ln>
        </p:spPr>
        <p:txBody>
          <a:bodyPr anchorCtr="0" anchor="ctr" bIns="45700" lIns="91425" spcFirstLastPara="1" rIns="91425" wrap="square" tIns="45700">
            <a:spAutoFit/>
          </a:bodyPr>
          <a:lstStyle/>
          <a:p>
            <a:pPr indent="0" lvl="0" marL="0" rtl="0" algn="l">
              <a:lnSpc>
                <a:spcPct val="100000"/>
              </a:lnSpc>
              <a:spcBef>
                <a:spcPts val="0"/>
              </a:spcBef>
              <a:spcAft>
                <a:spcPts val="0"/>
              </a:spcAft>
              <a:buClr>
                <a:srgbClr val="000000"/>
              </a:buClr>
              <a:buSzPts val="3200"/>
              <a:buFont typeface="Arial"/>
              <a:buNone/>
            </a:pPr>
            <a:r>
              <a:rPr b="1" lang="en-US" sz="3200">
                <a:latin typeface="Arial"/>
                <a:ea typeface="Arial"/>
                <a:cs typeface="Arial"/>
                <a:sym typeface="Arial"/>
              </a:rPr>
              <a:t>2</a:t>
            </a:r>
            <a:r>
              <a:rPr b="1" lang="en-US" sz="3200">
                <a:solidFill>
                  <a:schemeClr val="dk1"/>
                </a:solidFill>
                <a:latin typeface="Arial"/>
                <a:ea typeface="Arial"/>
                <a:cs typeface="Arial"/>
                <a:sym typeface="Arial"/>
              </a:rPr>
              <a:t>. L</a:t>
            </a:r>
            <a:r>
              <a:rPr b="1" lang="en-US" sz="3200">
                <a:latin typeface="Arial"/>
                <a:ea typeface="Arial"/>
                <a:cs typeface="Arial"/>
                <a:sym typeface="Arial"/>
              </a:rPr>
              <a:t>Ý DO CHỌN ĐỀ TÀI</a:t>
            </a:r>
            <a:endParaRPr b="1" sz="3200">
              <a:solidFill>
                <a:schemeClr val="dk1"/>
              </a:solidFill>
              <a:latin typeface="Arial"/>
              <a:ea typeface="Arial"/>
              <a:cs typeface="Arial"/>
              <a:sym typeface="Arial"/>
            </a:endParaRPr>
          </a:p>
        </p:txBody>
      </p:sp>
      <p:cxnSp>
        <p:nvCxnSpPr>
          <p:cNvPr id="303" name="Google Shape;303;g13cd30bf01c_0_158"/>
          <p:cNvCxnSpPr/>
          <p:nvPr/>
        </p:nvCxnSpPr>
        <p:spPr>
          <a:xfrm>
            <a:off x="1076739" y="1716157"/>
            <a:ext cx="1295400" cy="0"/>
          </a:xfrm>
          <a:prstGeom prst="straightConnector1">
            <a:avLst/>
          </a:prstGeom>
          <a:noFill/>
          <a:ln cap="flat" cmpd="sng" w="57150">
            <a:solidFill>
              <a:srgbClr val="A5A5A5"/>
            </a:solidFill>
            <a:prstDash val="solid"/>
            <a:miter lim="800000"/>
            <a:headEnd len="sm" w="sm" type="none"/>
            <a:tailEnd len="sm" w="sm" type="none"/>
          </a:ln>
        </p:spPr>
      </p:cxnSp>
      <p:sp>
        <p:nvSpPr>
          <p:cNvPr id="304" name="Google Shape;304;g13cd30bf01c_0_158"/>
          <p:cNvSpPr txBox="1"/>
          <p:nvPr/>
        </p:nvSpPr>
        <p:spPr>
          <a:xfrm>
            <a:off x="371475" y="1970950"/>
            <a:ext cx="7849500" cy="4365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000000"/>
                </a:solidFill>
                <a:highlight>
                  <a:schemeClr val="lt1"/>
                </a:highlight>
                <a:latin typeface="Arial"/>
                <a:ea typeface="Arial"/>
                <a:cs typeface="Arial"/>
                <a:sym typeface="Arial"/>
              </a:rPr>
              <a:t>Chúng em quyết định chọn đề tài “Quản lý rác thải điện tử" vì:</a:t>
            </a:r>
            <a:endParaRPr b="0" i="0" sz="1400" u="none" cap="none" strike="noStrike">
              <a:solidFill>
                <a:srgbClr val="000000"/>
              </a:solidFill>
              <a:highlight>
                <a:schemeClr val="lt1"/>
              </a:highlight>
              <a:latin typeface="Arial"/>
              <a:ea typeface="Arial"/>
              <a:cs typeface="Arial"/>
              <a:sym typeface="Arial"/>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AutoNum type="arabicPeriod" startAt="2"/>
            </a:pPr>
            <a:r>
              <a:rPr b="1" i="0" lang="en-US" sz="1400" u="none" cap="none" strike="noStrike">
                <a:solidFill>
                  <a:srgbClr val="000000"/>
                </a:solidFill>
                <a:highlight>
                  <a:schemeClr val="lt1"/>
                </a:highlight>
                <a:latin typeface="Arial"/>
                <a:ea typeface="Arial"/>
                <a:cs typeface="Arial"/>
                <a:sym typeface="Arial"/>
              </a:rPr>
              <a:t>Quá trình thu gom, tái chế còn nhiều vấn đề</a:t>
            </a:r>
            <a:endParaRPr b="1" i="0" sz="1400" u="none" cap="none" strike="noStrike">
              <a:solidFill>
                <a:srgbClr val="00000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highlight>
                  <a:schemeClr val="lt1"/>
                </a:highlight>
                <a:latin typeface="Arial"/>
                <a:ea typeface="Arial"/>
                <a:cs typeface="Arial"/>
                <a:sym typeface="Arial"/>
              </a:rPr>
              <a:t>Số lượng các thiết bị cũ được tái chế trên thế giới chỉ đạt được con số </a:t>
            </a:r>
            <a:r>
              <a:rPr b="1" i="0" lang="en-US" sz="1400" u="none" cap="none" strike="noStrike">
                <a:solidFill>
                  <a:srgbClr val="000000"/>
                </a:solidFill>
                <a:highlight>
                  <a:schemeClr val="lt1"/>
                </a:highlight>
                <a:latin typeface="Arial"/>
                <a:ea typeface="Arial"/>
                <a:cs typeface="Arial"/>
                <a:sym typeface="Arial"/>
              </a:rPr>
              <a:t>17%</a:t>
            </a:r>
            <a:r>
              <a:rPr b="0" i="0" lang="en-US" sz="1400" u="none" cap="none" strike="noStrike">
                <a:solidFill>
                  <a:srgbClr val="000000"/>
                </a:solidFill>
                <a:highlight>
                  <a:schemeClr val="lt1"/>
                </a:highlight>
                <a:latin typeface="Arial"/>
                <a:ea typeface="Arial"/>
                <a:cs typeface="Arial"/>
                <a:sym typeface="Arial"/>
              </a:rPr>
              <a:t>. Châu Á phát sinh 24,9 triệu tấn nhưng tỉ lệ tái chế chỉ đạt 12% (2019)</a:t>
            </a:r>
            <a:endParaRPr b="0" i="0" sz="1400" u="none" cap="none" strike="noStrike">
              <a:solidFill>
                <a:srgbClr val="000000"/>
              </a:solidFill>
              <a:highlight>
                <a:schemeClr val="lt1"/>
              </a:highlight>
              <a:latin typeface="Arial"/>
              <a:ea typeface="Arial"/>
              <a:cs typeface="Arial"/>
              <a:sym typeface="Arial"/>
            </a:endParaRPr>
          </a:p>
          <a:p>
            <a:pPr indent="0" lvl="0" marL="9144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highlight>
                <a:schemeClr val="lt1"/>
              </a:highlight>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highlight>
                  <a:schemeClr val="lt1"/>
                </a:highlight>
                <a:latin typeface="Arial"/>
                <a:ea typeface="Arial"/>
                <a:cs typeface="Arial"/>
                <a:sym typeface="Arial"/>
              </a:rPr>
              <a:t>Ở Việt Nam, hiện trạng tái chế vẫn còn ở mức độ thấp</a:t>
            </a:r>
            <a:endParaRPr b="0" i="0" sz="1400" u="none" cap="none" strike="noStrike">
              <a:solidFill>
                <a:srgbClr val="000000"/>
              </a:solidFill>
              <a:highlight>
                <a:schemeClr val="lt1"/>
              </a:highlight>
              <a:latin typeface="Arial"/>
              <a:ea typeface="Arial"/>
              <a:cs typeface="Arial"/>
              <a:sym typeface="Arial"/>
            </a:endParaRPr>
          </a:p>
          <a:p>
            <a:pPr indent="-317500" lvl="0" marL="9144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highlight>
                  <a:schemeClr val="lt1"/>
                </a:highlight>
                <a:latin typeface="Arial"/>
                <a:ea typeface="Arial"/>
                <a:cs typeface="Arial"/>
                <a:sym typeface="Arial"/>
              </a:rPr>
              <a:t>Quá trình thu gom chủ yếu vẫn dựa trên khu vực phi chính thức (buôn bán phế liệu, đồng nát, …). Sản phẩm điện tử hỏng hóc bị thải bỏ bừa bãi tại các điểm tập kết rác hoặc đốt bỏ để giảm diện tích … </a:t>
            </a:r>
            <a:endParaRPr b="0" i="0" sz="1400" u="none" cap="none" strike="noStrike">
              <a:solidFill>
                <a:srgbClr val="000000"/>
              </a:solidFill>
              <a:highlight>
                <a:schemeClr val="lt1"/>
              </a:highlight>
              <a:latin typeface="Arial"/>
              <a:ea typeface="Arial"/>
              <a:cs typeface="Arial"/>
              <a:sym typeface="Arial"/>
              <a:extLst>
                <a:ext uri="http://customooxmlschemas.google.com/">
                  <go:slidesCustomData xmlns:go="http://customooxmlschemas.google.com/" textRoundtripDataId="4"/>
                </a:ext>
              </a:extLst>
            </a:endParaRPr>
          </a:p>
          <a:p>
            <a:pPr indent="0" lvl="0" marL="914400" marR="0" rtl="0" algn="l">
              <a:lnSpc>
                <a:spcPct val="115000"/>
              </a:lnSpc>
              <a:spcBef>
                <a:spcPts val="0"/>
              </a:spcBef>
              <a:spcAft>
                <a:spcPts val="0"/>
              </a:spcAft>
              <a:buClr>
                <a:srgbClr val="000000"/>
              </a:buClr>
              <a:buSzPts val="1400"/>
              <a:buFont typeface="Arial"/>
              <a:buNone/>
            </a:pPr>
            <a:r>
              <a:rPr b="1" i="0" lang="en-US" sz="1400" u="none" cap="none" strike="noStrike">
                <a:solidFill>
                  <a:srgbClr val="000000"/>
                </a:solidFill>
                <a:highlight>
                  <a:schemeClr val="lt1"/>
                </a:highlight>
                <a:latin typeface="Arial"/>
                <a:ea typeface="Arial"/>
                <a:cs typeface="Arial"/>
                <a:sym typeface="Arial"/>
                <a:extLst>
                  <a:ext uri="http://customooxmlschemas.google.com/">
                    <go:slidesCustomData xmlns:go="http://customooxmlschemas.google.com/" textRoundtripDataId="5"/>
                  </a:ext>
                </a:extLst>
              </a:rPr>
              <a:t>-&gt; Ảnh hưởng trực tiếp tới môi trườn</a:t>
            </a:r>
            <a:r>
              <a:rPr b="1" i="0" lang="en-US" sz="1400" u="none" cap="none" strike="noStrike">
                <a:solidFill>
                  <a:srgbClr val="000000"/>
                </a:solidFill>
                <a:highlight>
                  <a:schemeClr val="lt1"/>
                </a:highlight>
                <a:latin typeface="Arial"/>
                <a:ea typeface="Arial"/>
                <a:cs typeface="Arial"/>
                <a:sym typeface="Arial"/>
              </a:rPr>
              <a:t>g</a:t>
            </a:r>
            <a:r>
              <a:rPr b="0" i="0" lang="en-US" sz="1400" u="none" cap="none" strike="noStrike">
                <a:solidFill>
                  <a:srgbClr val="000000"/>
                </a:solidFill>
                <a:highlight>
                  <a:schemeClr val="lt1"/>
                </a:highlight>
                <a:latin typeface="Arial"/>
                <a:ea typeface="Arial"/>
                <a:cs typeface="Arial"/>
                <a:sym typeface="Arial"/>
              </a:rPr>
              <a:t> vì trong các sản phẩm công nghệ có chứa nhiều chất hoá học độc hại. Khi phân huỷ sẽ khiến chúng bị rò rỉ và làm ảnh hưởng trực tiếp tới sức khoẻ con người và động vật, gây nên các bệnh về đường hô hấp, ung thu, nhiễm độc chì,... </a:t>
            </a:r>
            <a:endParaRPr b="0" i="0" sz="1400" u="none" cap="none" strike="noStrike">
              <a:solidFill>
                <a:srgbClr val="000000"/>
              </a:solidFill>
              <a:highlight>
                <a:schemeClr val="lt1"/>
              </a:highlight>
              <a:latin typeface="Arial"/>
              <a:ea typeface="Arial"/>
              <a:cs typeface="Arial"/>
              <a:sym typeface="Arial"/>
            </a:endParaRPr>
          </a:p>
          <a:p>
            <a:pPr indent="-317500" lvl="0" marL="914400" marR="0" rtl="0" algn="l">
              <a:lnSpc>
                <a:spcPct val="115000"/>
              </a:lnSpc>
              <a:spcBef>
                <a:spcPts val="0"/>
              </a:spcBef>
              <a:spcAft>
                <a:spcPts val="0"/>
              </a:spcAft>
              <a:buClr>
                <a:srgbClr val="000000"/>
              </a:buClr>
              <a:buSzPts val="1400"/>
              <a:buFont typeface="Arial"/>
              <a:buChar char="○"/>
            </a:pPr>
            <a:r>
              <a:rPr b="0" i="0" lang="en-US" sz="1400" u="none" cap="none" strike="noStrike">
                <a:solidFill>
                  <a:srgbClr val="000000"/>
                </a:solidFill>
                <a:highlight>
                  <a:schemeClr val="lt1"/>
                </a:highlight>
                <a:latin typeface="Arial"/>
                <a:ea typeface="Arial"/>
                <a:cs typeface="Arial"/>
                <a:sym typeface="Arial"/>
              </a:rPr>
              <a:t>Đối với khu vực chính thức, các công ty được cấp phép chỉ mới tập trung vào dòng thải từ công nghiệp điện tử (trong năm 2020 chỉ có 117 cơ sở được cấp phép với công suất 1500 nghìn tấn /năm)</a:t>
            </a:r>
            <a:endParaRPr b="0" i="0" sz="1400" u="none" cap="none" strike="noStrike">
              <a:solidFill>
                <a:srgbClr val="000000"/>
              </a:solidFill>
              <a:highlight>
                <a:schemeClr val="lt1"/>
              </a:highlight>
              <a:latin typeface="Arial"/>
              <a:ea typeface="Arial"/>
              <a:cs typeface="Arial"/>
              <a:sym typeface="Arial"/>
            </a:endParaRPr>
          </a:p>
        </p:txBody>
      </p:sp>
      <p:pic>
        <p:nvPicPr>
          <p:cNvPr id="305" name="Google Shape;305;g13cd30bf01c_0_158"/>
          <p:cNvPicPr preferRelativeResize="0"/>
          <p:nvPr/>
        </p:nvPicPr>
        <p:blipFill rotWithShape="1">
          <a:blip r:embed="rId3">
            <a:alphaModFix/>
          </a:blip>
          <a:srcRect b="0" l="11499" r="22860" t="0"/>
          <a:stretch/>
        </p:blipFill>
        <p:spPr>
          <a:xfrm>
            <a:off x="8182550" y="1812900"/>
            <a:ext cx="3794276" cy="44367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2021-03-11T03:06:32Z</dcterms:created>
  <dc:creator>NguyenKP</dc:creator>
</cp:coreProperties>
</file>